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2" r:id="rId1"/>
    <p:sldMasterId id="2147483660" r:id="rId2"/>
  </p:sldMasterIdLst>
  <p:sldIdLst>
    <p:sldId id="535" r:id="rId3"/>
    <p:sldId id="536" r:id="rId4"/>
    <p:sldId id="537" r:id="rId5"/>
    <p:sldId id="539" r:id="rId6"/>
    <p:sldId id="544" r:id="rId7"/>
    <p:sldId id="541" r:id="rId8"/>
    <p:sldId id="542" r:id="rId9"/>
    <p:sldId id="540" r:id="rId10"/>
    <p:sldId id="543" r:id="rId11"/>
    <p:sldId id="538" r:id="rId12"/>
  </p:sldIdLst>
  <p:sldSz cx="9144000" cy="6858000" type="screen4x3"/>
  <p:notesSz cx="6858000" cy="9144000"/>
  <p:embeddedFontLst>
    <p:embeddedFont>
      <p:font typeface="Calibri Light" panose="020F0302020204030204" pitchFamily="34" charset="0"/>
      <p:regular r:id="rId13"/>
      <p:italic r:id="rId14"/>
    </p:embeddedFont>
    <p:embeddedFont>
      <p:font typeface="나눔스퀘어" panose="020B0600000101010101" pitchFamily="50" charset="-127"/>
      <p:regular r:id="rId15"/>
    </p:embeddedFont>
    <p:embeddedFont>
      <p:font typeface="맑은 고딕" panose="020B0503020000020004" pitchFamily="50" charset="-127"/>
      <p:regular r:id="rId16"/>
      <p:bold r:id="rId17"/>
    </p:embeddedFont>
    <p:embeddedFont>
      <p:font typeface="나눔스퀘어 Bold" panose="020B0600000101010101" pitchFamily="50" charset="-127"/>
      <p:bold r:id="rId18"/>
    </p:embeddedFont>
    <p:embeddedFont>
      <p:font typeface="나눔스퀘어 ExtraBold" panose="020B0600000101010101" pitchFamily="50" charset="-127"/>
      <p:bold r:id="rId19"/>
    </p:embeddedFon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나눔고딕" panose="020D0604000000000000" pitchFamily="50" charset="-127"/>
      <p:regular r:id="rId24"/>
      <p:bold r:id="rId25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5" orient="horz" pos="4178" userDrawn="1">
          <p15:clr>
            <a:srgbClr val="A4A3A4"/>
          </p15:clr>
        </p15:guide>
        <p15:guide id="6" orient="horz" pos="709" userDrawn="1">
          <p15:clr>
            <a:srgbClr val="A4A3A4"/>
          </p15:clr>
        </p15:guide>
        <p15:guide id="8" orient="horz" pos="935" userDrawn="1">
          <p15:clr>
            <a:srgbClr val="A4A3A4"/>
          </p15:clr>
        </p15:guide>
        <p15:guide id="9" pos="24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27272"/>
    <a:srgbClr val="92C47F"/>
    <a:srgbClr val="6A963F"/>
    <a:srgbClr val="B1D476"/>
    <a:srgbClr val="D2E4A8"/>
    <a:srgbClr val="DBFF80"/>
    <a:srgbClr val="09A460"/>
    <a:srgbClr val="97C16D"/>
    <a:srgbClr val="8BC167"/>
    <a:srgbClr val="4D60A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506" autoAdjust="0"/>
    <p:restoredTop sz="96196" autoAdjust="0"/>
  </p:normalViewPr>
  <p:slideViewPr>
    <p:cSldViewPr snapToGrid="0">
      <p:cViewPr varScale="1">
        <p:scale>
          <a:sx n="116" d="100"/>
          <a:sy n="116" d="100"/>
        </p:scale>
        <p:origin x="1872" y="108"/>
      </p:cViewPr>
      <p:guideLst>
        <p:guide orient="horz" pos="4178"/>
        <p:guide orient="horz" pos="709"/>
        <p:guide orient="horz" pos="935"/>
        <p:guide pos="249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font" Target="fonts/font9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12.fntdata"/><Relationship Id="rId5" Type="http://schemas.openxmlformats.org/officeDocument/2006/relationships/slide" Target="slides/slide3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font" Target="fonts/font7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14198D45-34E9-4259-B44E-727DC39C6D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="" xmlns:a16="http://schemas.microsoft.com/office/drawing/2014/main" id="{14440707-2670-4AD2-B0E7-97B24EF3CD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00276171-54E8-49B1-BF92-0BA780D470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2EE46-5033-48C0-98A4-43014606F9BF}" type="datetimeFigureOut">
              <a:rPr lang="ko-KR" altLang="en-US" smtClean="0"/>
              <a:t>2021-03-31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BE700213-2300-4CF1-AED8-C1E899626F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96C2172C-6720-4D52-AB84-316124EEF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FE726-CD3F-42A8-925B-E3677858AE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29832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C42B7EB1-AEF5-4DB6-80ED-EA2F159BA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="" xmlns:a16="http://schemas.microsoft.com/office/drawing/2014/main" id="{5BC2927A-C145-40E7-97EF-E5A2106CCF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E8A9FEB4-C54D-4E18-81AD-0AB56B2791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2EE46-5033-48C0-98A4-43014606F9BF}" type="datetimeFigureOut">
              <a:rPr lang="ko-KR" altLang="en-US" smtClean="0"/>
              <a:t>2021-03-31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DFA0E720-AF4C-4228-BF37-499C3AC2EB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CF8B250E-2E56-41ED-B113-3A0D7E76B3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FE726-CD3F-42A8-925B-E3677858AE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05894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="" xmlns:a16="http://schemas.microsoft.com/office/drawing/2014/main" id="{69AFA2A7-572D-487B-96A8-5065E860717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="" xmlns:a16="http://schemas.microsoft.com/office/drawing/2014/main" id="{413BB422-C7CB-4C94-B4FA-0C86CE3955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DB0239C1-9976-4D95-83FA-02DC176F08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2EE46-5033-48C0-98A4-43014606F9BF}" type="datetimeFigureOut">
              <a:rPr lang="ko-KR" altLang="en-US" smtClean="0"/>
              <a:t>2021-03-31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441FC229-1251-4D81-9A00-65A3E8DCA1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CBE6B97B-7E13-4EB3-80E4-D5611BDE5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FE726-CD3F-42A8-925B-E3677858AE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52601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F2112-E8BF-492A-9E8C-007FC5BF09FF}" type="datetimeFigureOut">
              <a:rPr lang="ko-KR" altLang="en-US" smtClean="0"/>
              <a:t>2021-03-31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6417F-5ABC-445A-8C12-28BDE6296020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0AA8D393-1CB1-4D0E-84C1-20E05782C90E}"/>
              </a:ext>
            </a:extLst>
          </p:cNvPr>
          <p:cNvSpPr/>
          <p:nvPr/>
        </p:nvSpPr>
        <p:spPr>
          <a:xfrm>
            <a:off x="0" y="0"/>
            <a:ext cx="704850" cy="933450"/>
          </a:xfrm>
          <a:prstGeom prst="rect">
            <a:avLst/>
          </a:prstGeom>
          <a:solidFill>
            <a:srgbClr val="FCE2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그룹 10"/>
          <p:cNvGrpSpPr/>
          <p:nvPr userDrawn="1"/>
        </p:nvGrpSpPr>
        <p:grpSpPr>
          <a:xfrm>
            <a:off x="7469415" y="6498000"/>
            <a:ext cx="1674585" cy="360000"/>
            <a:chOff x="7460734" y="281041"/>
            <a:chExt cx="1674585" cy="360000"/>
          </a:xfrm>
        </p:grpSpPr>
        <p:pic>
          <p:nvPicPr>
            <p:cNvPr id="15" name="그림 14">
              <a:extLst>
                <a:ext uri="{FF2B5EF4-FFF2-40B4-BE49-F238E27FC236}">
                  <a16:creationId xmlns="" xmlns:a16="http://schemas.microsoft.com/office/drawing/2014/main" id="{CA31BF8E-6835-4A12-A88B-1F0B7F82D4E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60734" y="281041"/>
              <a:ext cx="811590" cy="360000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="" xmlns:a16="http://schemas.microsoft.com/office/drawing/2014/main" id="{1C6CD21A-420D-456C-A259-27C79890499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23729" y="281041"/>
              <a:ext cx="811590" cy="36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680813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F2112-E8BF-492A-9E8C-007FC5BF09FF}" type="datetimeFigureOut">
              <a:rPr lang="ko-KR" altLang="en-US" smtClean="0"/>
              <a:t>2021-03-31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6417F-5ABC-445A-8C12-28BDE62960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80813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C65BBF9E-E8FD-4C68-863F-DA2757064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ECAF62E4-FB96-4D06-B19F-64F93257C9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586B1AC9-BCFA-4190-BD94-D8C52B9FA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2EE46-5033-48C0-98A4-43014606F9BF}" type="datetimeFigureOut">
              <a:rPr lang="ko-KR" altLang="en-US" smtClean="0"/>
              <a:t>2021-03-31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507B5334-8362-4857-B3E7-B27A6FB747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3D236BB0-9B4C-4800-B5B9-93A5C90C5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FE726-CD3F-42A8-925B-E3677858AE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13349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D9A2F221-1747-4DD8-BDDE-5BEF488054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4AF252BE-1F2D-4E68-8E76-6EA152E3C2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41B76A9D-C743-446E-AC52-134088D7AD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2EE46-5033-48C0-98A4-43014606F9BF}" type="datetimeFigureOut">
              <a:rPr lang="ko-KR" altLang="en-US" smtClean="0"/>
              <a:t>2021-03-31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2D69D491-87EF-4706-8436-7834A1D7BC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DAA385B8-B2B9-4363-9C84-367008F586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FE726-CD3F-42A8-925B-E3677858AE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88689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95642259-6C8D-4395-9D30-0119D4F9E6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C0ACC3B6-4C1D-48D1-A3AF-01F0BB18F34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F0C2680D-4F77-4663-95C4-B4A6491B2B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69AF3647-B853-4315-A3A9-CF615A513C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2EE46-5033-48C0-98A4-43014606F9BF}" type="datetimeFigureOut">
              <a:rPr lang="ko-KR" altLang="en-US" smtClean="0"/>
              <a:t>2021-03-31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D96CA2E0-076A-4067-BAEB-19D71108BF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0187C479-7BCD-4F6A-B6F6-301DFBCE74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FE726-CD3F-42A8-925B-E3677858AE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98503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3E76F00E-4D4E-4219-8A11-1CF0F7272F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B4C71518-F104-4D1B-B069-A0E64EB00A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29B9C2DD-F2DC-4966-83F5-1B23765686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="" xmlns:a16="http://schemas.microsoft.com/office/drawing/2014/main" id="{FABF41EF-00CB-4CBA-931A-751835581A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="" xmlns:a16="http://schemas.microsoft.com/office/drawing/2014/main" id="{514C7231-080A-48BD-9C82-16CBF46BD05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="" xmlns:a16="http://schemas.microsoft.com/office/drawing/2014/main" id="{854F2242-2CDF-4E0C-85CA-05BB4C63C1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2EE46-5033-48C0-98A4-43014606F9BF}" type="datetimeFigureOut">
              <a:rPr lang="ko-KR" altLang="en-US" smtClean="0"/>
              <a:t>2021-03-31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="" xmlns:a16="http://schemas.microsoft.com/office/drawing/2014/main" id="{E92916EE-C54C-42E5-8E11-2AB0CACE68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="" xmlns:a16="http://schemas.microsoft.com/office/drawing/2014/main" id="{E6E45F42-5DBD-496D-B68A-EB7EAE8E7D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FE726-CD3F-42A8-925B-E3677858AE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54869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2E52D186-60E9-49DA-826D-E5981D10C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="" xmlns:a16="http://schemas.microsoft.com/office/drawing/2014/main" id="{6CF7AC03-BBDD-466E-B311-767669391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2EE46-5033-48C0-98A4-43014606F9BF}" type="datetimeFigureOut">
              <a:rPr lang="ko-KR" altLang="en-US" smtClean="0"/>
              <a:t>2021-03-31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="" xmlns:a16="http://schemas.microsoft.com/office/drawing/2014/main" id="{0C98F8BE-A1C5-4A9B-B04F-9CE0AB1109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CDEC0E8F-FB55-4B82-ABA9-8A7D1B4999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FE726-CD3F-42A8-925B-E3677858AE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90540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="" xmlns:a16="http://schemas.microsoft.com/office/drawing/2014/main" id="{5E387812-5C42-41CC-8FE8-EE602F7027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2EE46-5033-48C0-98A4-43014606F9BF}" type="datetimeFigureOut">
              <a:rPr lang="ko-KR" altLang="en-US" smtClean="0"/>
              <a:t>2021-03-31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="" xmlns:a16="http://schemas.microsoft.com/office/drawing/2014/main" id="{A67D4409-DD46-402C-A0E2-EDFF915BB9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A2EB337E-6B46-46DB-B6D4-BDD62D1A5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FE726-CD3F-42A8-925B-E3677858AE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28905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22CF9CEF-6E5A-489C-83FB-4ACCC14C3F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8D3E4D46-1A19-45ED-9EFE-D6658FF3DF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A7B230F3-4305-4414-A31F-6CEFA1EF6F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6E425B4E-0129-47E1-A09A-966278710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2EE46-5033-48C0-98A4-43014606F9BF}" type="datetimeFigureOut">
              <a:rPr lang="ko-KR" altLang="en-US" smtClean="0"/>
              <a:t>2021-03-31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C4AF18C0-75CA-4DEC-8551-C48B05A0B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F011D347-0FBA-426F-AAA2-8C20F521A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FE726-CD3F-42A8-925B-E3677858AE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63634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D6F3B403-D990-4658-B720-C7E23DA82F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="" xmlns:a16="http://schemas.microsoft.com/office/drawing/2014/main" id="{54F03923-47CA-4DC1-B7DA-AB0D1E0C64B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BC220FA6-14CF-4428-9981-DCD4722097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471998C3-94B2-42F4-9858-3E5424D721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2EE46-5033-48C0-98A4-43014606F9BF}" type="datetimeFigureOut">
              <a:rPr lang="ko-KR" altLang="en-US" smtClean="0"/>
              <a:t>2021-03-31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60D139B5-8A0F-4D58-9958-B8FE35684B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E8BC64F8-AC6D-4329-B3C4-0B59A5BB0B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FE726-CD3F-42A8-925B-E3677858AE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23464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="" xmlns:a16="http://schemas.microsoft.com/office/drawing/2014/main" id="{B201ED3D-82E0-49AE-8371-CE79E06E53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FB648E2A-31B4-4BCB-9BAC-E28EEB3668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06644CDB-49B9-44C5-BAE2-0D79511E45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F2EE46-5033-48C0-98A4-43014606F9BF}" type="datetimeFigureOut">
              <a:rPr lang="ko-KR" altLang="en-US" smtClean="0"/>
              <a:t>2021-03-31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19F4C492-A372-47B8-A04B-3FAF59C4D4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DD801C63-4E49-4C8D-8962-7E2C5C0A19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5FE726-CD3F-42A8-925B-E3677858AE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64107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5" r:id="rId10"/>
    <p:sldLayoutId id="2147483676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CF2112-E8BF-492A-9E8C-007FC5BF09FF}" type="datetimeFigureOut">
              <a:rPr lang="ko-KR" altLang="en-US" smtClean="0"/>
              <a:t>2021-03-31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D6417F-5ABC-445A-8C12-28BDE62960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37347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4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="" xmlns:a16="http://schemas.microsoft.com/office/drawing/2014/main" id="{B466F0AB-58DB-4B7B-8CAE-A585890B0A68}"/>
              </a:ext>
            </a:extLst>
          </p:cNvPr>
          <p:cNvSpPr/>
          <p:nvPr/>
        </p:nvSpPr>
        <p:spPr>
          <a:xfrm>
            <a:off x="4453128" y="2282460"/>
            <a:ext cx="4270741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400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기후변화와 </a:t>
            </a:r>
            <a:r>
              <a:rPr lang="ko-KR" altLang="en-US" sz="40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맞서는</a:t>
            </a:r>
            <a:br>
              <a:rPr lang="ko-KR" altLang="en-US" sz="40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ko-KR" altLang="en-US" sz="48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D60A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패셔니스트</a:t>
            </a:r>
            <a:endParaRPr lang="ko-KR" altLang="en-US" sz="4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4D60AC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="" xmlns:a16="http://schemas.microsoft.com/office/drawing/2014/main" id="{DEF2B011-DD25-4546-9C28-66A383F0FEF5}"/>
              </a:ext>
            </a:extLst>
          </p:cNvPr>
          <p:cNvGrpSpPr/>
          <p:nvPr/>
        </p:nvGrpSpPr>
        <p:grpSpPr>
          <a:xfrm>
            <a:off x="4555089" y="1875658"/>
            <a:ext cx="1819437" cy="406802"/>
            <a:chOff x="3220230" y="636662"/>
            <a:chExt cx="947402" cy="406802"/>
          </a:xfrm>
        </p:grpSpPr>
        <p:sp>
          <p:nvSpPr>
            <p:cNvPr id="9" name="모서리가 둥근 직사각형 91">
              <a:extLst>
                <a:ext uri="{FF2B5EF4-FFF2-40B4-BE49-F238E27FC236}">
                  <a16:creationId xmlns="" xmlns:a16="http://schemas.microsoft.com/office/drawing/2014/main" id="{6ED459B8-9811-4270-85E1-26E2BBE50E83}"/>
                </a:ext>
              </a:extLst>
            </p:cNvPr>
            <p:cNvSpPr/>
            <p:nvPr/>
          </p:nvSpPr>
          <p:spPr>
            <a:xfrm>
              <a:off x="3220230" y="636662"/>
              <a:ext cx="947402" cy="406802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  <a:ln w="3175">
              <a:gradFill flip="none" rotWithShape="1">
                <a:gsLst>
                  <a:gs pos="100000">
                    <a:schemeClr val="tx2"/>
                  </a:gs>
                  <a:gs pos="0">
                    <a:schemeClr val="tx2">
                      <a:alpha val="0"/>
                    </a:schemeClr>
                  </a:gs>
                </a:gsLst>
                <a:lin ang="16200000" scaled="1"/>
                <a:tileRect/>
              </a:gradFill>
            </a:ln>
            <a:effectLst>
              <a:outerShdw blurRad="25400" dist="127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="" xmlns:a16="http://schemas.microsoft.com/office/drawing/2014/main" id="{64C07167-ED8B-40ED-9A7A-E63E9C3C0B70}"/>
                </a:ext>
              </a:extLst>
            </p:cNvPr>
            <p:cNvSpPr/>
            <p:nvPr/>
          </p:nvSpPr>
          <p:spPr>
            <a:xfrm>
              <a:off x="3220233" y="643353"/>
              <a:ext cx="947399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0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초등 </a:t>
              </a:r>
              <a:r>
                <a:rPr lang="en-US" altLang="ko-KR" sz="20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7-2</a:t>
              </a:r>
              <a:r>
                <a:rPr lang="ko-KR" altLang="en-US" sz="20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차시</a:t>
              </a:r>
              <a:endPara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861517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D8C976BE-8468-49C4-B0A0-3F1850ACD229}"/>
              </a:ext>
            </a:extLst>
          </p:cNvPr>
          <p:cNvSpPr txBox="1"/>
          <p:nvPr/>
        </p:nvSpPr>
        <p:spPr>
          <a:xfrm>
            <a:off x="1199752" y="3248233"/>
            <a:ext cx="4586512" cy="1200329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200" b="0" i="0" u="none" strike="noStrike" kern="1200" cap="none" spc="-150" normalizeH="0" baseline="0" noProof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감사합니다</a:t>
            </a:r>
            <a:r>
              <a:rPr kumimoji="0" lang="en-US" altLang="ko-KR" sz="7200" b="0" i="0" u="none" strike="noStrike" kern="1200" cap="none" spc="-150" normalizeH="0" baseline="0" noProof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  <a:endParaRPr kumimoji="0" lang="ko-KR" altLang="en-US" sz="7200" b="0" i="0" u="none" strike="noStrike" kern="1200" cap="none" spc="-150" normalizeH="0" baseline="0" noProof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="" xmlns:a16="http://schemas.microsoft.com/office/drawing/2014/main" id="{55CBB7E9-2AB9-4013-8A67-937E6B8B4728}"/>
              </a:ext>
            </a:extLst>
          </p:cNvPr>
          <p:cNvCxnSpPr>
            <a:cxnSpLocks/>
          </p:cNvCxnSpPr>
          <p:nvPr/>
        </p:nvCxnSpPr>
        <p:spPr>
          <a:xfrm flipH="1">
            <a:off x="529146" y="4441718"/>
            <a:ext cx="5927725" cy="0"/>
          </a:xfrm>
          <a:prstGeom prst="line">
            <a:avLst/>
          </a:prstGeom>
          <a:ln w="25400">
            <a:gradFill>
              <a:gsLst>
                <a:gs pos="0">
                  <a:schemeClr val="bg1">
                    <a:alpha val="0"/>
                  </a:schemeClr>
                </a:gs>
                <a:gs pos="50000">
                  <a:srgbClr val="4D60AC"/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CEAB99E3-6062-42F2-800A-7C00816B0E7B}"/>
              </a:ext>
            </a:extLst>
          </p:cNvPr>
          <p:cNvSpPr txBox="1"/>
          <p:nvPr/>
        </p:nvSpPr>
        <p:spPr>
          <a:xfrm>
            <a:off x="1889717" y="4478294"/>
            <a:ext cx="32065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300" normalizeH="0" baseline="0" noProof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THANK YOU</a:t>
            </a:r>
            <a:endParaRPr kumimoji="0" lang="ko-KR" altLang="en-US" sz="3600" b="0" i="0" u="none" strike="noStrike" kern="1200" cap="none" spc="300" normalizeH="0" baseline="0" noProof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653642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Box 50">
            <a:extLst>
              <a:ext uri="{FF2B5EF4-FFF2-40B4-BE49-F238E27FC236}">
                <a16:creationId xmlns="" xmlns:a16="http://schemas.microsoft.com/office/drawing/2014/main" id="{77689E2F-2E07-4B90-8A06-9289FEE5D039}"/>
              </a:ext>
            </a:extLst>
          </p:cNvPr>
          <p:cNvSpPr txBox="1"/>
          <p:nvPr/>
        </p:nvSpPr>
        <p:spPr>
          <a:xfrm>
            <a:off x="1406810" y="1779148"/>
            <a:ext cx="6886798" cy="2756396"/>
          </a:xfrm>
          <a:prstGeom prst="rect">
            <a:avLst/>
          </a:prstGeom>
          <a:noFill/>
          <a:ln>
            <a:solidFill>
              <a:schemeClr val="bg1">
                <a:lumMod val="75000"/>
                <a:alpha val="0"/>
              </a:schemeClr>
            </a:solidFill>
          </a:ln>
          <a:effectLst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5113" indent="-265113">
              <a:lnSpc>
                <a:spcPct val="110000"/>
              </a:lnSpc>
              <a:spcBef>
                <a:spcPts val="1200"/>
              </a:spcBef>
              <a:buClr>
                <a:srgbClr val="4C5FAB"/>
              </a:buClr>
              <a:buFont typeface="Wingdings" panose="05000000000000000000" pitchFamily="2" charset="2"/>
              <a:buChar char="l"/>
            </a:pPr>
            <a:r>
              <a:rPr lang="ko-KR" altLang="en-US" sz="2000" dirty="0" smtClean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평소 우리의 생활 방식이 기후변화에 영향을 미칠 수 있음을 알고</a:t>
            </a:r>
            <a:r>
              <a:rPr lang="en-US" altLang="ko-KR" sz="2000" dirty="0" smtClean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2000" dirty="0" smtClean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기후변화 문제에 대응하여 건강하게 지낼 수 있는 방법을 찾을 수 있다</a:t>
            </a:r>
            <a:r>
              <a:rPr lang="en-US" altLang="ko-KR" sz="2000" dirty="0" smtClean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265113" indent="-265113">
              <a:lnSpc>
                <a:spcPct val="110000"/>
              </a:lnSpc>
              <a:spcBef>
                <a:spcPts val="1200"/>
              </a:spcBef>
              <a:buClr>
                <a:srgbClr val="4C5FAB"/>
              </a:buClr>
              <a:buFont typeface="Wingdings" panose="05000000000000000000" pitchFamily="2" charset="2"/>
              <a:buChar char="l"/>
            </a:pPr>
            <a:r>
              <a:rPr lang="ko-KR" altLang="en-US" sz="2000" dirty="0" smtClean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좋은 </a:t>
            </a:r>
            <a:r>
              <a:rPr lang="ko-KR" altLang="en-US" sz="2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옷이란 겉으로 보기에만 멋있는 것이 아니라</a:t>
            </a:r>
            <a:r>
              <a:rPr lang="en-US" altLang="ko-KR" sz="2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2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자연과 이웃의 건강하고 행복한 생활까지 함께 고려한 옷이라는 점을 깨닫고 실천하게 한다</a:t>
            </a:r>
            <a:r>
              <a:rPr lang="en-US" altLang="ko-KR" sz="2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265113" indent="-265113">
              <a:lnSpc>
                <a:spcPct val="110000"/>
              </a:lnSpc>
              <a:spcBef>
                <a:spcPts val="1200"/>
              </a:spcBef>
              <a:buClr>
                <a:srgbClr val="4C5FAB"/>
              </a:buClr>
              <a:buFont typeface="Wingdings" panose="05000000000000000000" pitchFamily="2" charset="2"/>
              <a:buChar char="l"/>
            </a:pPr>
            <a:endParaRPr lang="en-US" altLang="ko-KR" sz="200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="" xmlns:a16="http://schemas.microsoft.com/office/drawing/2014/main" id="{99424D47-6CE5-4E4B-BA4C-9464FE74E7C1}"/>
              </a:ext>
            </a:extLst>
          </p:cNvPr>
          <p:cNvSpPr/>
          <p:nvPr/>
        </p:nvSpPr>
        <p:spPr>
          <a:xfrm>
            <a:off x="1389883" y="836876"/>
            <a:ext cx="167866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학습목표</a:t>
            </a:r>
          </a:p>
        </p:txBody>
      </p:sp>
      <p:grpSp>
        <p:nvGrpSpPr>
          <p:cNvPr id="12" name="그룹 11"/>
          <p:cNvGrpSpPr/>
          <p:nvPr/>
        </p:nvGrpSpPr>
        <p:grpSpPr>
          <a:xfrm>
            <a:off x="1338567" y="4200614"/>
            <a:ext cx="6616837" cy="2404582"/>
            <a:chOff x="1338567" y="4200614"/>
            <a:chExt cx="6616837" cy="2404582"/>
          </a:xfrm>
        </p:grpSpPr>
        <p:sp>
          <p:nvSpPr>
            <p:cNvPr id="14" name="사각형: 둥근 모서리 22">
              <a:extLst>
                <a:ext uri="{FF2B5EF4-FFF2-40B4-BE49-F238E27FC236}">
                  <a16:creationId xmlns="" xmlns:a16="http://schemas.microsoft.com/office/drawing/2014/main" id="{E00E5ED3-7454-4F22-AB73-FFB9D4A47993}"/>
                </a:ext>
              </a:extLst>
            </p:cNvPr>
            <p:cNvSpPr/>
            <p:nvPr/>
          </p:nvSpPr>
          <p:spPr>
            <a:xfrm flipH="1">
              <a:off x="1338567" y="4200614"/>
              <a:ext cx="5031059" cy="2404582"/>
            </a:xfrm>
            <a:prstGeom prst="roundRect">
              <a:avLst>
                <a:gd name="adj" fmla="val 942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  <a:effectLst>
              <a:outerShdw blurRad="254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ko-KR" altLang="en-US" sz="6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grpSp>
          <p:nvGrpSpPr>
            <p:cNvPr id="2" name="그룹 1"/>
            <p:cNvGrpSpPr/>
            <p:nvPr/>
          </p:nvGrpSpPr>
          <p:grpSpPr>
            <a:xfrm>
              <a:off x="1493583" y="4404945"/>
              <a:ext cx="795014" cy="461665"/>
              <a:chOff x="1493583" y="4149567"/>
              <a:chExt cx="795014" cy="461665"/>
            </a:xfrm>
          </p:grpSpPr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xmlns="" id="{7B3BEBA0-0FF1-44D1-85F8-B824E2E5ED88}"/>
                  </a:ext>
                </a:extLst>
              </p:cNvPr>
              <p:cNvSpPr/>
              <p:nvPr/>
            </p:nvSpPr>
            <p:spPr>
              <a:xfrm>
                <a:off x="1542880" y="4149567"/>
                <a:ext cx="74571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ko-KR" altLang="en-US" sz="2400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도입</a:t>
                </a:r>
                <a:endParaRPr lang="ko-KR" altLang="en-US" sz="24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cxnSp>
            <p:nvCxnSpPr>
              <p:cNvPr id="5" name="직선 연결선 4">
                <a:extLst>
                  <a:ext uri="{FF2B5EF4-FFF2-40B4-BE49-F238E27FC236}">
                    <a16:creationId xmlns:a16="http://schemas.microsoft.com/office/drawing/2014/main" xmlns="" id="{F991677F-82BE-443D-AB69-3658522B9FD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93583" y="4210428"/>
                <a:ext cx="0" cy="323469"/>
              </a:xfrm>
              <a:prstGeom prst="line">
                <a:avLst/>
              </a:prstGeom>
              <a:ln w="76200">
                <a:solidFill>
                  <a:srgbClr val="4C5FA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" name="그룹 2"/>
            <p:cNvGrpSpPr/>
            <p:nvPr/>
          </p:nvGrpSpPr>
          <p:grpSpPr>
            <a:xfrm>
              <a:off x="1493583" y="5206085"/>
              <a:ext cx="786776" cy="461665"/>
              <a:chOff x="1493583" y="4950707"/>
              <a:chExt cx="786776" cy="461665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xmlns="" id="{7B3BEBA0-0FF1-44D1-85F8-B824E2E5ED88}"/>
                  </a:ext>
                </a:extLst>
              </p:cNvPr>
              <p:cNvSpPr/>
              <p:nvPr/>
            </p:nvSpPr>
            <p:spPr>
              <a:xfrm>
                <a:off x="1534642" y="4950707"/>
                <a:ext cx="74571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ko-KR" altLang="en-US" sz="2400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전개</a:t>
                </a:r>
                <a:endParaRPr lang="ko-KR" altLang="en-US" sz="24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cxnSp>
            <p:nvCxnSpPr>
              <p:cNvPr id="8" name="직선 연결선 7">
                <a:extLst>
                  <a:ext uri="{FF2B5EF4-FFF2-40B4-BE49-F238E27FC236}">
                    <a16:creationId xmlns:a16="http://schemas.microsoft.com/office/drawing/2014/main" xmlns="" id="{F991677F-82BE-443D-AB69-3658522B9FD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93583" y="4992917"/>
                <a:ext cx="0" cy="323469"/>
              </a:xfrm>
              <a:prstGeom prst="line">
                <a:avLst/>
              </a:prstGeom>
              <a:ln w="76200">
                <a:solidFill>
                  <a:srgbClr val="4C5FA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그룹 10"/>
            <p:cNvGrpSpPr/>
            <p:nvPr/>
          </p:nvGrpSpPr>
          <p:grpSpPr>
            <a:xfrm>
              <a:off x="1493583" y="5955622"/>
              <a:ext cx="1067302" cy="461665"/>
              <a:chOff x="1493583" y="5724958"/>
              <a:chExt cx="1067302" cy="461665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xmlns="" id="{7B3BEBA0-0FF1-44D1-85F8-B824E2E5ED88}"/>
                  </a:ext>
                </a:extLst>
              </p:cNvPr>
              <p:cNvSpPr/>
              <p:nvPr/>
            </p:nvSpPr>
            <p:spPr>
              <a:xfrm>
                <a:off x="1534642" y="5724958"/>
                <a:ext cx="102624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ko-KR" altLang="en-US" sz="2400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마무리</a:t>
                </a:r>
                <a:endParaRPr lang="ko-KR" altLang="en-US" sz="24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cxnSp>
            <p:nvCxnSpPr>
              <p:cNvPr id="10" name="직선 연결선 9">
                <a:extLst>
                  <a:ext uri="{FF2B5EF4-FFF2-40B4-BE49-F238E27FC236}">
                    <a16:creationId xmlns:a16="http://schemas.microsoft.com/office/drawing/2014/main" xmlns="" id="{F991677F-82BE-443D-AB69-3658522B9FD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93583" y="5775406"/>
                <a:ext cx="0" cy="323469"/>
              </a:xfrm>
              <a:prstGeom prst="line">
                <a:avLst/>
              </a:prstGeom>
              <a:ln w="76200">
                <a:solidFill>
                  <a:srgbClr val="4C5FA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TextBox 14">
              <a:extLst>
                <a:ext uri="{FF2B5EF4-FFF2-40B4-BE49-F238E27FC236}">
                  <a16:creationId xmlns="" xmlns:a16="http://schemas.microsoft.com/office/drawing/2014/main" id="{76209FEE-F087-457D-8F88-BE4FD5EF619A}"/>
                </a:ext>
              </a:extLst>
            </p:cNvPr>
            <p:cNvSpPr txBox="1"/>
            <p:nvPr/>
          </p:nvSpPr>
          <p:spPr>
            <a:xfrm>
              <a:off x="2517543" y="4458649"/>
              <a:ext cx="5427908" cy="338554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  <a:alpha val="0"/>
                </a:schemeClr>
              </a:solidFill>
            </a:ln>
            <a:effectLst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Clr>
                  <a:srgbClr val="BFD8D5"/>
                </a:buClr>
              </a:pPr>
              <a:r>
                <a:rPr lang="en-US" altLang="ko-KR" sz="1600" dirty="0" smtClean="0">
                  <a:solidFill>
                    <a:schemeClr val="bg2">
                      <a:lumMod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- </a:t>
              </a:r>
              <a:r>
                <a:rPr lang="ko-KR" altLang="en-US" sz="1600" dirty="0" smtClean="0">
                  <a:solidFill>
                    <a:schemeClr val="bg2">
                      <a:lumMod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당신이 선택할 옷은</a:t>
              </a:r>
              <a:r>
                <a:rPr lang="en-US" altLang="ko-KR" sz="1600" dirty="0" smtClean="0">
                  <a:solidFill>
                    <a:schemeClr val="bg2">
                      <a:lumMod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?</a:t>
              </a:r>
              <a:endParaRPr lang="en-US" altLang="ko-KR" sz="16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="" xmlns:a16="http://schemas.microsoft.com/office/drawing/2014/main" id="{76209FEE-F087-457D-8F88-BE4FD5EF619A}"/>
                </a:ext>
              </a:extLst>
            </p:cNvPr>
            <p:cNvSpPr txBox="1"/>
            <p:nvPr/>
          </p:nvSpPr>
          <p:spPr>
            <a:xfrm>
              <a:off x="2527496" y="5019488"/>
              <a:ext cx="5427908" cy="830997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  <a:alpha val="0"/>
                </a:schemeClr>
              </a:solidFill>
            </a:ln>
            <a:effectLst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Clr>
                  <a:srgbClr val="BFD8D5"/>
                </a:buClr>
              </a:pPr>
              <a:r>
                <a:rPr lang="en-US" altLang="ko-KR" sz="1600" dirty="0" smtClean="0">
                  <a:solidFill>
                    <a:schemeClr val="bg2">
                      <a:lumMod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- </a:t>
              </a:r>
              <a:r>
                <a:rPr lang="ko-KR" altLang="en-US" sz="1600" dirty="0" err="1" smtClean="0">
                  <a:solidFill>
                    <a:schemeClr val="bg2">
                      <a:lumMod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패스트</a:t>
              </a:r>
              <a:r>
                <a:rPr lang="ko-KR" altLang="en-US" sz="1600" dirty="0" smtClean="0">
                  <a:solidFill>
                    <a:schemeClr val="bg2">
                      <a:lumMod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패션의 정의와 영향 알아보기</a:t>
              </a:r>
              <a:endParaRPr lang="en-US" altLang="ko-KR" sz="1600" dirty="0" smtClean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>
                <a:buClr>
                  <a:srgbClr val="BFD8D5"/>
                </a:buClr>
              </a:pPr>
              <a:r>
                <a:rPr lang="en-US" altLang="ko-KR" sz="1600" dirty="0" smtClean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- </a:t>
              </a:r>
              <a:r>
                <a:rPr lang="ko-KR" altLang="en-US" sz="1600" dirty="0" err="1" smtClean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패스트</a:t>
              </a:r>
              <a:r>
                <a:rPr lang="ko-KR" altLang="en-US" sz="1600" dirty="0" smtClean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패션과 기후변화와의 관계 알아보기</a:t>
              </a:r>
              <a:endParaRPr lang="en-US" altLang="ko-KR" sz="1600" dirty="0" smtClean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>
                <a:buClr>
                  <a:srgbClr val="BFD8D5"/>
                </a:buClr>
              </a:pPr>
              <a:r>
                <a:rPr lang="en-US" altLang="ko-KR" sz="1600" dirty="0" smtClean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- </a:t>
              </a:r>
              <a:r>
                <a:rPr lang="ko-KR" altLang="en-US" sz="1600" dirty="0" smtClean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나의 생활에 적용하기</a:t>
              </a:r>
              <a:endParaRPr lang="en-US" altLang="ko-KR" sz="16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="" xmlns:a16="http://schemas.microsoft.com/office/drawing/2014/main" id="{76209FEE-F087-457D-8F88-BE4FD5EF619A}"/>
                </a:ext>
              </a:extLst>
            </p:cNvPr>
            <p:cNvSpPr txBox="1"/>
            <p:nvPr/>
          </p:nvSpPr>
          <p:spPr>
            <a:xfrm>
              <a:off x="2496945" y="6017038"/>
              <a:ext cx="5427908" cy="338554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  <a:alpha val="0"/>
                </a:schemeClr>
              </a:solidFill>
            </a:ln>
            <a:effectLst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Clr>
                  <a:srgbClr val="BFD8D5"/>
                </a:buClr>
              </a:pPr>
              <a:r>
                <a:rPr lang="en-US" altLang="ko-KR" sz="1600" dirty="0" smtClean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- </a:t>
              </a:r>
              <a:r>
                <a:rPr lang="ko-KR" altLang="en-US" sz="1600" dirty="0" smtClean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어떤 옷을 선택하겠어요</a:t>
              </a:r>
              <a:r>
                <a:rPr lang="en-US" altLang="ko-KR" sz="1600" dirty="0" smtClean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?</a:t>
              </a:r>
              <a:endParaRPr lang="en-US" altLang="ko-KR" sz="16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766398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B8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="" xmlns:a16="http://schemas.microsoft.com/office/drawing/2014/main" id="{50F1680D-1278-486C-982E-CDE53E4A5067}"/>
              </a:ext>
            </a:extLst>
          </p:cNvPr>
          <p:cNvSpPr/>
          <p:nvPr/>
        </p:nvSpPr>
        <p:spPr>
          <a:xfrm>
            <a:off x="728797" y="438912"/>
            <a:ext cx="691977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당신이 선택할 </a:t>
            </a:r>
            <a:r>
              <a:rPr lang="ko-KR" altLang="en-US" sz="2800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옷</a:t>
            </a:r>
            <a:r>
              <a:rPr lang="ko-KR" altLang="en-US" sz="2800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은</a:t>
            </a:r>
            <a:r>
              <a:rPr lang="en-US" altLang="ko-KR" sz="2800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?</a:t>
            </a:r>
            <a:endParaRPr lang="en-US" altLang="ko-KR" sz="2800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aphicFrame>
        <p:nvGraphicFramePr>
          <p:cNvPr id="11" name="표 5">
            <a:extLst>
              <a:ext uri="{FF2B5EF4-FFF2-40B4-BE49-F238E27FC236}">
                <a16:creationId xmlns="" xmlns:a16="http://schemas.microsoft.com/office/drawing/2014/main" id="{6821EFC2-9CCD-4A6D-B9BB-7D56C1E379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0029283"/>
              </p:ext>
            </p:extLst>
          </p:nvPr>
        </p:nvGraphicFramePr>
        <p:xfrm>
          <a:off x="389274" y="1125538"/>
          <a:ext cx="8365453" cy="5258787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394242">
                  <a:extLst>
                    <a:ext uri="{9D8B030D-6E8A-4147-A177-3AD203B41FA5}">
                      <a16:colId xmlns="" xmlns:a16="http://schemas.microsoft.com/office/drawing/2014/main" val="766674348"/>
                    </a:ext>
                  </a:extLst>
                </a:gridCol>
                <a:gridCol w="2323737">
                  <a:extLst>
                    <a:ext uri="{9D8B030D-6E8A-4147-A177-3AD203B41FA5}">
                      <a16:colId xmlns="" xmlns:a16="http://schemas.microsoft.com/office/drawing/2014/main" val="839372962"/>
                    </a:ext>
                  </a:extLst>
                </a:gridCol>
                <a:gridCol w="2323737">
                  <a:extLst>
                    <a:ext uri="{9D8B030D-6E8A-4147-A177-3AD203B41FA5}">
                      <a16:colId xmlns="" xmlns:a16="http://schemas.microsoft.com/office/drawing/2014/main" val="3059498681"/>
                    </a:ext>
                  </a:extLst>
                </a:gridCol>
                <a:gridCol w="2323737">
                  <a:extLst>
                    <a:ext uri="{9D8B030D-6E8A-4147-A177-3AD203B41FA5}">
                      <a16:colId xmlns="" xmlns:a16="http://schemas.microsoft.com/office/drawing/2014/main" val="2271622930"/>
                    </a:ext>
                  </a:extLst>
                </a:gridCol>
              </a:tblGrid>
              <a:tr h="704752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800" b="0" kern="12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구분</a:t>
                      </a: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31000">
                          <a:srgbClr val="4A4CAC"/>
                        </a:gs>
                        <a:gs pos="97000">
                          <a:srgbClr val="4B5EAB"/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0" kern="12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A </a:t>
                      </a:r>
                      <a:r>
                        <a:rPr lang="ko-KR" altLang="en-US" sz="2800" b="0" kern="12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브랜드</a:t>
                      </a: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31000">
                          <a:srgbClr val="4A4CAC"/>
                        </a:gs>
                        <a:gs pos="97000">
                          <a:srgbClr val="4B5EAB"/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0" kern="12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B </a:t>
                      </a:r>
                      <a:r>
                        <a:rPr lang="ko-KR" altLang="en-US" sz="2800" b="0" kern="12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브랜드</a:t>
                      </a: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31000">
                          <a:srgbClr val="4A4CAC"/>
                        </a:gs>
                        <a:gs pos="97000">
                          <a:srgbClr val="4B5EAB"/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0" kern="12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C </a:t>
                      </a:r>
                      <a:r>
                        <a:rPr lang="ko-KR" altLang="en-US" sz="2800" b="0" kern="12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브랜드</a:t>
                      </a: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31000">
                          <a:srgbClr val="4A4CAC"/>
                        </a:gs>
                        <a:gs pos="97000">
                          <a:srgbClr val="4B5EAB"/>
                        </a:gs>
                      </a:gsLst>
                      <a:lin ang="16200000" scaled="1"/>
                    </a:gradFill>
                  </a:tcPr>
                </a:tc>
                <a:extLst>
                  <a:ext uri="{0D108BD9-81ED-4DB2-BD59-A6C34878D82A}">
                    <a16:rowId xmlns="" xmlns:a16="http://schemas.microsoft.com/office/drawing/2014/main" val="3770019424"/>
                  </a:ext>
                </a:extLst>
              </a:tr>
              <a:tr h="910807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400" kern="12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가격</a:t>
                      </a: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400" kern="12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69,000</a:t>
                      </a:r>
                      <a:r>
                        <a:rPr lang="ko-KR" altLang="en-US" sz="2400" kern="12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원</a:t>
                      </a: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400" kern="12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46,550</a:t>
                      </a:r>
                      <a:r>
                        <a:rPr lang="ko-KR" altLang="en-US" sz="2400" kern="12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원</a:t>
                      </a: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400" kern="12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19,900</a:t>
                      </a:r>
                      <a:r>
                        <a:rPr lang="ko-KR" altLang="en-US" sz="2400" kern="12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원</a:t>
                      </a: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684495101"/>
                  </a:ext>
                </a:extLst>
              </a:tr>
              <a:tr h="910807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400" kern="12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소재</a:t>
                      </a: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400" kern="12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면</a:t>
                      </a: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400" kern="12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유기농 순면</a:t>
                      </a: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400" kern="12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면</a:t>
                      </a: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530598289"/>
                  </a:ext>
                </a:extLst>
              </a:tr>
              <a:tr h="910807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400" kern="12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디자인</a:t>
                      </a: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400" kern="12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최신유행 반영</a:t>
                      </a: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kern="12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유행과 무관한 디자인</a:t>
                      </a: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400" kern="12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최신유행 반영</a:t>
                      </a: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283054751"/>
                  </a:ext>
                </a:extLst>
              </a:tr>
              <a:tr h="910807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400" kern="12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생산지</a:t>
                      </a: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400" kern="12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중국</a:t>
                      </a: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kern="12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멕시코</a:t>
                      </a:r>
                      <a:r>
                        <a:rPr lang="en-US" altLang="ko-KR" sz="2000" kern="12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(</a:t>
                      </a:r>
                      <a:r>
                        <a:rPr lang="ko-KR" altLang="en-US" sz="2000" kern="12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공정무역 봉제</a:t>
                      </a:r>
                      <a:r>
                        <a:rPr lang="en-US" altLang="ko-KR" sz="2000" kern="12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)</a:t>
                      </a:r>
                      <a:endParaRPr lang="ko-KR" altLang="en-US" sz="2000" kern="12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400" kern="12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중국</a:t>
                      </a: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533553623"/>
                  </a:ext>
                </a:extLst>
              </a:tr>
              <a:tr h="910807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kern="12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신상품 출시</a:t>
                      </a: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400" kern="12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1</a:t>
                      </a:r>
                      <a:r>
                        <a:rPr lang="ko-KR" altLang="en-US" sz="2400" kern="12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년에 </a:t>
                      </a:r>
                      <a:r>
                        <a:rPr lang="en-US" altLang="ko-KR" sz="2400" kern="12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2</a:t>
                      </a:r>
                      <a:r>
                        <a:rPr lang="ko-KR" altLang="en-US" sz="2400" kern="12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회</a:t>
                      </a: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400" kern="12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1</a:t>
                      </a:r>
                      <a:r>
                        <a:rPr lang="ko-KR" altLang="en-US" sz="2400" kern="12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년에 </a:t>
                      </a:r>
                      <a:r>
                        <a:rPr lang="en-US" altLang="ko-KR" sz="2400" kern="12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2</a:t>
                      </a:r>
                      <a:r>
                        <a:rPr lang="ko-KR" altLang="en-US" sz="2400" kern="12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회</a:t>
                      </a: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400" kern="1200" spc="-8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1</a:t>
                      </a:r>
                      <a:r>
                        <a:rPr lang="ko-KR" altLang="en-US" sz="2400" kern="1200" spc="-8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년에 </a:t>
                      </a:r>
                      <a:r>
                        <a:rPr lang="en-US" altLang="ko-KR" sz="2400" kern="1200" spc="-8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52</a:t>
                      </a:r>
                      <a:r>
                        <a:rPr lang="ko-KR" altLang="en-US" sz="2400" kern="1200" spc="-8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회</a:t>
                      </a: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109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822531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B8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="" xmlns:a16="http://schemas.microsoft.com/office/drawing/2014/main" id="{50F1680D-1278-486C-982E-CDE53E4A5067}"/>
              </a:ext>
            </a:extLst>
          </p:cNvPr>
          <p:cNvSpPr/>
          <p:nvPr/>
        </p:nvSpPr>
        <p:spPr>
          <a:xfrm>
            <a:off x="728797" y="438912"/>
            <a:ext cx="691977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spc="-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패스트</a:t>
            </a:r>
            <a:r>
              <a:rPr lang="ko-KR" altLang="en-US" sz="28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800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패션</a:t>
            </a:r>
            <a:r>
              <a:rPr lang="ko-KR" altLang="en-US" sz="2800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이란 무엇일까</a:t>
            </a:r>
            <a:r>
              <a:rPr lang="en-US" altLang="ko-KR" sz="2800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?</a:t>
            </a:r>
            <a:endParaRPr lang="en-US" altLang="ko-KR" sz="2800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="" xmlns:a16="http://schemas.microsoft.com/office/drawing/2014/main" id="{C9870478-5366-4F1A-98E8-EF6FD0399B34}"/>
              </a:ext>
            </a:extLst>
          </p:cNvPr>
          <p:cNvGrpSpPr/>
          <p:nvPr/>
        </p:nvGrpSpPr>
        <p:grpSpPr>
          <a:xfrm>
            <a:off x="748560" y="2138830"/>
            <a:ext cx="7646881" cy="4212541"/>
            <a:chOff x="748558" y="2229448"/>
            <a:chExt cx="7646881" cy="4245732"/>
          </a:xfrm>
        </p:grpSpPr>
        <p:sp>
          <p:nvSpPr>
            <p:cNvPr id="4" name="직사각형 3">
              <a:extLst>
                <a:ext uri="{FF2B5EF4-FFF2-40B4-BE49-F238E27FC236}">
                  <a16:creationId xmlns="" xmlns:a16="http://schemas.microsoft.com/office/drawing/2014/main" id="{BFC0948F-8098-4F11-AA7D-6468CD729368}"/>
                </a:ext>
              </a:extLst>
            </p:cNvPr>
            <p:cNvSpPr/>
            <p:nvPr/>
          </p:nvSpPr>
          <p:spPr>
            <a:xfrm>
              <a:off x="748558" y="2229448"/>
              <a:ext cx="7646881" cy="4245732"/>
            </a:xfrm>
            <a:prstGeom prst="rect">
              <a:avLst/>
            </a:prstGeom>
            <a:solidFill>
              <a:srgbClr val="B1D47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" name="그림 4">
              <a:extLst>
                <a:ext uri="{FF2B5EF4-FFF2-40B4-BE49-F238E27FC236}">
                  <a16:creationId xmlns="" xmlns:a16="http://schemas.microsoft.com/office/drawing/2014/main" id="{7A3F8D2F-22AA-4C84-A227-FD828A9423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160" b="9160"/>
            <a:stretch/>
          </p:blipFill>
          <p:spPr>
            <a:xfrm>
              <a:off x="828673" y="2313964"/>
              <a:ext cx="7486650" cy="4076700"/>
            </a:xfrm>
            <a:prstGeom prst="rect">
              <a:avLst/>
            </a:prstGeom>
          </p:spPr>
        </p:pic>
      </p:grpSp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48979581-634E-4DE4-AEF4-AF4F30926111}"/>
              </a:ext>
            </a:extLst>
          </p:cNvPr>
          <p:cNvSpPr/>
          <p:nvPr/>
        </p:nvSpPr>
        <p:spPr>
          <a:xfrm>
            <a:off x="732626" y="1137855"/>
            <a:ext cx="767874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최신 </a:t>
            </a:r>
            <a:r>
              <a:rPr lang="ko-KR" altLang="en-US" sz="28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트랜드를</a:t>
            </a:r>
            <a:r>
              <a:rPr lang="ko-KR" altLang="en-US" sz="2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즉각 반영하여</a:t>
            </a:r>
            <a:endParaRPr lang="en-US" altLang="ko-KR" sz="2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3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빠르게 제작</a:t>
            </a:r>
            <a:r>
              <a:rPr lang="ko-KR" altLang="en-US" sz="2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하고</a:t>
            </a:r>
            <a:r>
              <a:rPr lang="ko-KR" altLang="en-US" sz="3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빠르게 유통</a:t>
            </a:r>
            <a:r>
              <a:rPr lang="ko-KR" altLang="en-US" sz="2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시키는 의류</a:t>
            </a:r>
            <a:endParaRPr lang="ko-KR" altLang="en-US" sz="3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="" xmlns:a16="http://schemas.microsoft.com/office/drawing/2014/main" id="{89CF5640-BD16-4956-B336-E5C5CD9CB343}"/>
              </a:ext>
            </a:extLst>
          </p:cNvPr>
          <p:cNvGrpSpPr/>
          <p:nvPr/>
        </p:nvGrpSpPr>
        <p:grpSpPr>
          <a:xfrm>
            <a:off x="1209474" y="3490341"/>
            <a:ext cx="6725052" cy="2360295"/>
            <a:chOff x="1257300" y="3362325"/>
            <a:chExt cx="6725052" cy="2360295"/>
          </a:xfrm>
        </p:grpSpPr>
        <p:grpSp>
          <p:nvGrpSpPr>
            <p:cNvPr id="8" name="그룹 7">
              <a:extLst>
                <a:ext uri="{FF2B5EF4-FFF2-40B4-BE49-F238E27FC236}">
                  <a16:creationId xmlns="" xmlns:a16="http://schemas.microsoft.com/office/drawing/2014/main" id="{7956D12D-D006-4D75-B51D-52E879A0C15B}"/>
                </a:ext>
              </a:extLst>
            </p:cNvPr>
            <p:cNvGrpSpPr/>
            <p:nvPr/>
          </p:nvGrpSpPr>
          <p:grpSpPr>
            <a:xfrm>
              <a:off x="1257300" y="3362325"/>
              <a:ext cx="1914525" cy="2360295"/>
              <a:chOff x="1257300" y="3362325"/>
              <a:chExt cx="1914525" cy="2360295"/>
            </a:xfrm>
          </p:grpSpPr>
          <p:sp>
            <p:nvSpPr>
              <p:cNvPr id="27" name="타원 26">
                <a:extLst>
                  <a:ext uri="{FF2B5EF4-FFF2-40B4-BE49-F238E27FC236}">
                    <a16:creationId xmlns="" xmlns:a16="http://schemas.microsoft.com/office/drawing/2014/main" id="{22D8BF28-0C3C-45B2-8865-D7F4DDCCAADA}"/>
                  </a:ext>
                </a:extLst>
              </p:cNvPr>
              <p:cNvSpPr/>
              <p:nvPr/>
            </p:nvSpPr>
            <p:spPr>
              <a:xfrm>
                <a:off x="1257300" y="3362325"/>
                <a:ext cx="1914525" cy="191452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28" name="그룹 27">
                <a:extLst>
                  <a:ext uri="{FF2B5EF4-FFF2-40B4-BE49-F238E27FC236}">
                    <a16:creationId xmlns="" xmlns:a16="http://schemas.microsoft.com/office/drawing/2014/main" id="{D9F930F3-EB4B-4A6A-9117-C3390C7B514D}"/>
                  </a:ext>
                </a:extLst>
              </p:cNvPr>
              <p:cNvGrpSpPr/>
              <p:nvPr/>
            </p:nvGrpSpPr>
            <p:grpSpPr>
              <a:xfrm>
                <a:off x="1356497" y="5374922"/>
                <a:ext cx="1716130" cy="347698"/>
                <a:chOff x="1348560" y="5374922"/>
                <a:chExt cx="1716130" cy="347698"/>
              </a:xfrm>
            </p:grpSpPr>
            <p:sp>
              <p:nvSpPr>
                <p:cNvPr id="40" name="사각형: 둥근 모서리 39">
                  <a:extLst>
                    <a:ext uri="{FF2B5EF4-FFF2-40B4-BE49-F238E27FC236}">
                      <a16:creationId xmlns="" xmlns:a16="http://schemas.microsoft.com/office/drawing/2014/main" id="{457B30A1-78EF-4383-841E-9BEE6C578CC7}"/>
                    </a:ext>
                  </a:extLst>
                </p:cNvPr>
                <p:cNvSpPr/>
                <p:nvPr/>
              </p:nvSpPr>
              <p:spPr>
                <a:xfrm>
                  <a:off x="1433585" y="5379720"/>
                  <a:ext cx="1546080" cy="34290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B1D47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1" name="직사각형 40">
                  <a:extLst>
                    <a:ext uri="{FF2B5EF4-FFF2-40B4-BE49-F238E27FC236}">
                      <a16:creationId xmlns="" xmlns:a16="http://schemas.microsoft.com/office/drawing/2014/main" id="{0B163C01-9E22-4261-AFC7-B3549FDC6DA4}"/>
                    </a:ext>
                  </a:extLst>
                </p:cNvPr>
                <p:cNvSpPr/>
                <p:nvPr/>
              </p:nvSpPr>
              <p:spPr>
                <a:xfrm>
                  <a:off x="1348560" y="5374922"/>
                  <a:ext cx="1716130" cy="33855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ko-KR" altLang="en-US" sz="1600">
                      <a:ln>
                        <a:solidFill>
                          <a:schemeClr val="accent1">
                            <a:shade val="50000"/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패션 산업의 성장</a:t>
                  </a:r>
                </a:p>
              </p:txBody>
            </p:sp>
          </p:grpSp>
          <p:grpSp>
            <p:nvGrpSpPr>
              <p:cNvPr id="29" name="그룹 28">
                <a:extLst>
                  <a:ext uri="{FF2B5EF4-FFF2-40B4-BE49-F238E27FC236}">
                    <a16:creationId xmlns="" xmlns:a16="http://schemas.microsoft.com/office/drawing/2014/main" id="{B98D56AF-242C-4F92-BB0D-BF9553F3E114}"/>
                  </a:ext>
                </a:extLst>
              </p:cNvPr>
              <p:cNvGrpSpPr/>
              <p:nvPr/>
            </p:nvGrpSpPr>
            <p:grpSpPr>
              <a:xfrm>
                <a:off x="1595437" y="3729038"/>
                <a:ext cx="1238250" cy="1071562"/>
                <a:chOff x="1587500" y="3729038"/>
                <a:chExt cx="1238250" cy="1071562"/>
              </a:xfrm>
            </p:grpSpPr>
            <p:sp>
              <p:nvSpPr>
                <p:cNvPr id="30" name="자유형: 도형 29">
                  <a:extLst>
                    <a:ext uri="{FF2B5EF4-FFF2-40B4-BE49-F238E27FC236}">
                      <a16:creationId xmlns="" xmlns:a16="http://schemas.microsoft.com/office/drawing/2014/main" id="{F36A8A83-EA2D-4970-A1BF-D8FB3D1535DD}"/>
                    </a:ext>
                  </a:extLst>
                </p:cNvPr>
                <p:cNvSpPr/>
                <p:nvPr/>
              </p:nvSpPr>
              <p:spPr>
                <a:xfrm>
                  <a:off x="1785938" y="3729038"/>
                  <a:ext cx="871537" cy="795337"/>
                </a:xfrm>
                <a:custGeom>
                  <a:avLst/>
                  <a:gdLst>
                    <a:gd name="connsiteX0" fmla="*/ 0 w 871537"/>
                    <a:gd name="connsiteY0" fmla="*/ 795337 h 795337"/>
                    <a:gd name="connsiteX1" fmla="*/ 300037 w 871537"/>
                    <a:gd name="connsiteY1" fmla="*/ 623887 h 795337"/>
                    <a:gd name="connsiteX2" fmla="*/ 590550 w 871537"/>
                    <a:gd name="connsiteY2" fmla="*/ 381000 h 795337"/>
                    <a:gd name="connsiteX3" fmla="*/ 776287 w 871537"/>
                    <a:gd name="connsiteY3" fmla="*/ 66675 h 795337"/>
                    <a:gd name="connsiteX4" fmla="*/ 738187 w 871537"/>
                    <a:gd name="connsiteY4" fmla="*/ 52387 h 795337"/>
                    <a:gd name="connsiteX5" fmla="*/ 857250 w 871537"/>
                    <a:gd name="connsiteY5" fmla="*/ 0 h 795337"/>
                    <a:gd name="connsiteX6" fmla="*/ 871537 w 871537"/>
                    <a:gd name="connsiteY6" fmla="*/ 104775 h 795337"/>
                    <a:gd name="connsiteX7" fmla="*/ 838200 w 871537"/>
                    <a:gd name="connsiteY7" fmla="*/ 104775 h 795337"/>
                    <a:gd name="connsiteX8" fmla="*/ 614362 w 871537"/>
                    <a:gd name="connsiteY8" fmla="*/ 395287 h 795337"/>
                    <a:gd name="connsiteX9" fmla="*/ 328612 w 871537"/>
                    <a:gd name="connsiteY9" fmla="*/ 614362 h 795337"/>
                    <a:gd name="connsiteX10" fmla="*/ 0 w 871537"/>
                    <a:gd name="connsiteY10" fmla="*/ 795337 h 795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1537" h="795337">
                      <a:moveTo>
                        <a:pt x="0" y="795337"/>
                      </a:moveTo>
                      <a:lnTo>
                        <a:pt x="300037" y="623887"/>
                      </a:lnTo>
                      <a:lnTo>
                        <a:pt x="590550" y="381000"/>
                      </a:lnTo>
                      <a:lnTo>
                        <a:pt x="776287" y="66675"/>
                      </a:lnTo>
                      <a:lnTo>
                        <a:pt x="738187" y="52387"/>
                      </a:lnTo>
                      <a:lnTo>
                        <a:pt x="857250" y="0"/>
                      </a:lnTo>
                      <a:lnTo>
                        <a:pt x="871537" y="104775"/>
                      </a:lnTo>
                      <a:lnTo>
                        <a:pt x="838200" y="104775"/>
                      </a:lnTo>
                      <a:lnTo>
                        <a:pt x="614362" y="395287"/>
                      </a:lnTo>
                      <a:lnTo>
                        <a:pt x="328612" y="614362"/>
                      </a:lnTo>
                      <a:lnTo>
                        <a:pt x="0" y="79533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31" name="직선 연결선 30">
                  <a:extLst>
                    <a:ext uri="{FF2B5EF4-FFF2-40B4-BE49-F238E27FC236}">
                      <a16:creationId xmlns="" xmlns:a16="http://schemas.microsoft.com/office/drawing/2014/main" id="{067E848C-09AE-4FDE-B942-40AAC25704E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681163" y="3933825"/>
                  <a:ext cx="238125" cy="0"/>
                </a:xfrm>
                <a:prstGeom prst="line">
                  <a:avLst/>
                </a:prstGeom>
                <a:ln w="28575" cap="rnd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직선 연결선 31">
                  <a:extLst>
                    <a:ext uri="{FF2B5EF4-FFF2-40B4-BE49-F238E27FC236}">
                      <a16:creationId xmlns="" xmlns:a16="http://schemas.microsoft.com/office/drawing/2014/main" id="{72E35576-9739-4A53-8007-3400638B214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681163" y="3998119"/>
                  <a:ext cx="164306" cy="0"/>
                </a:xfrm>
                <a:prstGeom prst="line">
                  <a:avLst/>
                </a:prstGeom>
                <a:ln w="28575" cap="rnd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직선 연결선 32">
                  <a:extLst>
                    <a:ext uri="{FF2B5EF4-FFF2-40B4-BE49-F238E27FC236}">
                      <a16:creationId xmlns="" xmlns:a16="http://schemas.microsoft.com/office/drawing/2014/main" id="{2770A373-DD2E-43FB-8A31-0F001FF287F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681163" y="4055269"/>
                  <a:ext cx="104775" cy="0"/>
                </a:xfrm>
                <a:prstGeom prst="line">
                  <a:avLst/>
                </a:prstGeom>
                <a:ln w="28575" cap="rnd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4" name="직사각형 33">
                  <a:extLst>
                    <a:ext uri="{FF2B5EF4-FFF2-40B4-BE49-F238E27FC236}">
                      <a16:creationId xmlns="" xmlns:a16="http://schemas.microsoft.com/office/drawing/2014/main" id="{5CA864AF-6362-451B-95A6-E13F42C37544}"/>
                    </a:ext>
                  </a:extLst>
                </p:cNvPr>
                <p:cNvSpPr/>
                <p:nvPr/>
              </p:nvSpPr>
              <p:spPr>
                <a:xfrm>
                  <a:off x="1733550" y="4614863"/>
                  <a:ext cx="104775" cy="185734"/>
                </a:xfrm>
                <a:prstGeom prst="rect">
                  <a:avLst/>
                </a:prstGeom>
                <a:solidFill>
                  <a:srgbClr val="B1D47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5" name="직사각형 34">
                  <a:extLst>
                    <a:ext uri="{FF2B5EF4-FFF2-40B4-BE49-F238E27FC236}">
                      <a16:creationId xmlns="" xmlns:a16="http://schemas.microsoft.com/office/drawing/2014/main" id="{5AB3FD9C-755A-49C6-B6EE-0C426D50DEAA}"/>
                    </a:ext>
                  </a:extLst>
                </p:cNvPr>
                <p:cNvSpPr/>
                <p:nvPr/>
              </p:nvSpPr>
              <p:spPr>
                <a:xfrm>
                  <a:off x="1952625" y="4562475"/>
                  <a:ext cx="104775" cy="238122"/>
                </a:xfrm>
                <a:prstGeom prst="rect">
                  <a:avLst/>
                </a:prstGeom>
                <a:solidFill>
                  <a:srgbClr val="B1D47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6" name="직사각형 35">
                  <a:extLst>
                    <a:ext uri="{FF2B5EF4-FFF2-40B4-BE49-F238E27FC236}">
                      <a16:creationId xmlns="" xmlns:a16="http://schemas.microsoft.com/office/drawing/2014/main" id="{129B3BA1-2003-40B3-B9FC-5C83E4DE4CA9}"/>
                    </a:ext>
                  </a:extLst>
                </p:cNvPr>
                <p:cNvSpPr/>
                <p:nvPr/>
              </p:nvSpPr>
              <p:spPr>
                <a:xfrm>
                  <a:off x="2169318" y="4505325"/>
                  <a:ext cx="104775" cy="295272"/>
                </a:xfrm>
                <a:prstGeom prst="rect">
                  <a:avLst/>
                </a:prstGeom>
                <a:solidFill>
                  <a:srgbClr val="B1D47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7" name="직사각형 36">
                  <a:extLst>
                    <a:ext uri="{FF2B5EF4-FFF2-40B4-BE49-F238E27FC236}">
                      <a16:creationId xmlns="" xmlns:a16="http://schemas.microsoft.com/office/drawing/2014/main" id="{0ACD0156-D105-460D-A649-2864B983E12D}"/>
                    </a:ext>
                  </a:extLst>
                </p:cNvPr>
                <p:cNvSpPr/>
                <p:nvPr/>
              </p:nvSpPr>
              <p:spPr>
                <a:xfrm>
                  <a:off x="2386011" y="4360069"/>
                  <a:ext cx="104775" cy="440528"/>
                </a:xfrm>
                <a:prstGeom prst="rect">
                  <a:avLst/>
                </a:prstGeom>
                <a:solidFill>
                  <a:srgbClr val="B1D47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8" name="직사각형 37">
                  <a:extLst>
                    <a:ext uri="{FF2B5EF4-FFF2-40B4-BE49-F238E27FC236}">
                      <a16:creationId xmlns="" xmlns:a16="http://schemas.microsoft.com/office/drawing/2014/main" id="{DB5409C0-CFAE-4086-A7BC-C276E07E13CD}"/>
                    </a:ext>
                  </a:extLst>
                </p:cNvPr>
                <p:cNvSpPr/>
                <p:nvPr/>
              </p:nvSpPr>
              <p:spPr>
                <a:xfrm>
                  <a:off x="2605085" y="4055269"/>
                  <a:ext cx="104775" cy="745328"/>
                </a:xfrm>
                <a:prstGeom prst="rect">
                  <a:avLst/>
                </a:prstGeom>
                <a:solidFill>
                  <a:srgbClr val="B1D47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9" name="자유형: 도형 38">
                  <a:extLst>
                    <a:ext uri="{FF2B5EF4-FFF2-40B4-BE49-F238E27FC236}">
                      <a16:creationId xmlns="" xmlns:a16="http://schemas.microsoft.com/office/drawing/2014/main" id="{53721AC6-FC26-4D9D-9A5E-546A80BDB2E9}"/>
                    </a:ext>
                  </a:extLst>
                </p:cNvPr>
                <p:cNvSpPr/>
                <p:nvPr/>
              </p:nvSpPr>
              <p:spPr>
                <a:xfrm>
                  <a:off x="1587500" y="3905250"/>
                  <a:ext cx="1238250" cy="895350"/>
                </a:xfrm>
                <a:custGeom>
                  <a:avLst/>
                  <a:gdLst>
                    <a:gd name="connsiteX0" fmla="*/ 0 w 1238250"/>
                    <a:gd name="connsiteY0" fmla="*/ 0 h 895350"/>
                    <a:gd name="connsiteX1" fmla="*/ 0 w 1238250"/>
                    <a:gd name="connsiteY1" fmla="*/ 895350 h 895350"/>
                    <a:gd name="connsiteX2" fmla="*/ 1238250 w 1238250"/>
                    <a:gd name="connsiteY2" fmla="*/ 895350 h 8953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38250" h="895350">
                      <a:moveTo>
                        <a:pt x="0" y="0"/>
                      </a:moveTo>
                      <a:lnTo>
                        <a:pt x="0" y="895350"/>
                      </a:lnTo>
                      <a:lnTo>
                        <a:pt x="1238250" y="895350"/>
                      </a:lnTo>
                    </a:path>
                  </a:pathLst>
                </a:custGeom>
                <a:noFill/>
                <a:ln w="38100">
                  <a:solidFill>
                    <a:srgbClr val="6A963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9" name="그룹 8">
              <a:extLst>
                <a:ext uri="{FF2B5EF4-FFF2-40B4-BE49-F238E27FC236}">
                  <a16:creationId xmlns="" xmlns:a16="http://schemas.microsoft.com/office/drawing/2014/main" id="{BD598910-D563-4128-B6E8-C92B57231BD5}"/>
                </a:ext>
              </a:extLst>
            </p:cNvPr>
            <p:cNvGrpSpPr/>
            <p:nvPr/>
          </p:nvGrpSpPr>
          <p:grpSpPr>
            <a:xfrm>
              <a:off x="6067827" y="3370150"/>
              <a:ext cx="1914525" cy="2352470"/>
              <a:chOff x="6067827" y="3370150"/>
              <a:chExt cx="1914525" cy="2352470"/>
            </a:xfrm>
          </p:grpSpPr>
          <p:grpSp>
            <p:nvGrpSpPr>
              <p:cNvPr id="17" name="그룹 16">
                <a:extLst>
                  <a:ext uri="{FF2B5EF4-FFF2-40B4-BE49-F238E27FC236}">
                    <a16:creationId xmlns="" xmlns:a16="http://schemas.microsoft.com/office/drawing/2014/main" id="{F29DF381-35AF-40CB-B5E0-AD0973A926BC}"/>
                  </a:ext>
                </a:extLst>
              </p:cNvPr>
              <p:cNvGrpSpPr/>
              <p:nvPr/>
            </p:nvGrpSpPr>
            <p:grpSpPr>
              <a:xfrm>
                <a:off x="6411679" y="5367312"/>
                <a:ext cx="1226820" cy="355308"/>
                <a:chOff x="6377940" y="5367312"/>
                <a:chExt cx="1226820" cy="355308"/>
              </a:xfrm>
            </p:grpSpPr>
            <p:sp>
              <p:nvSpPr>
                <p:cNvPr id="25" name="사각형: 둥근 모서리 24">
                  <a:extLst>
                    <a:ext uri="{FF2B5EF4-FFF2-40B4-BE49-F238E27FC236}">
                      <a16:creationId xmlns="" xmlns:a16="http://schemas.microsoft.com/office/drawing/2014/main" id="{E7473AEF-7551-455A-9131-3D7EDFA05756}"/>
                    </a:ext>
                  </a:extLst>
                </p:cNvPr>
                <p:cNvSpPr/>
                <p:nvPr/>
              </p:nvSpPr>
              <p:spPr>
                <a:xfrm>
                  <a:off x="6377940" y="5379720"/>
                  <a:ext cx="1226820" cy="34290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B1D47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6" name="직사각형 25">
                  <a:extLst>
                    <a:ext uri="{FF2B5EF4-FFF2-40B4-BE49-F238E27FC236}">
                      <a16:creationId xmlns="" xmlns:a16="http://schemas.microsoft.com/office/drawing/2014/main" id="{AE53036F-D842-45D4-89CD-7F397C92D891}"/>
                    </a:ext>
                  </a:extLst>
                </p:cNvPr>
                <p:cNvSpPr/>
                <p:nvPr/>
              </p:nvSpPr>
              <p:spPr>
                <a:xfrm>
                  <a:off x="6407606" y="5367312"/>
                  <a:ext cx="1167488" cy="33855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ko-KR" altLang="en-US" sz="1600">
                      <a:ln>
                        <a:solidFill>
                          <a:schemeClr val="accent1">
                            <a:shade val="50000"/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환경오염</a:t>
                  </a:r>
                </a:p>
              </p:txBody>
            </p:sp>
          </p:grpSp>
          <p:sp>
            <p:nvSpPr>
              <p:cNvPr id="19" name="타원 18">
                <a:extLst>
                  <a:ext uri="{FF2B5EF4-FFF2-40B4-BE49-F238E27FC236}">
                    <a16:creationId xmlns="" xmlns:a16="http://schemas.microsoft.com/office/drawing/2014/main" id="{9AED385D-6D27-43B6-9AB6-C86AB8D82B76}"/>
                  </a:ext>
                </a:extLst>
              </p:cNvPr>
              <p:cNvSpPr/>
              <p:nvPr/>
            </p:nvSpPr>
            <p:spPr>
              <a:xfrm>
                <a:off x="6067827" y="3370150"/>
                <a:ext cx="1914525" cy="191452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20" name="그룹 19">
                <a:extLst>
                  <a:ext uri="{FF2B5EF4-FFF2-40B4-BE49-F238E27FC236}">
                    <a16:creationId xmlns="" xmlns:a16="http://schemas.microsoft.com/office/drawing/2014/main" id="{A2DE765D-BB90-4638-B86F-FAA65BA3C10B}"/>
                  </a:ext>
                </a:extLst>
              </p:cNvPr>
              <p:cNvGrpSpPr/>
              <p:nvPr/>
            </p:nvGrpSpPr>
            <p:grpSpPr>
              <a:xfrm>
                <a:off x="6289089" y="3928886"/>
                <a:ext cx="1472000" cy="797053"/>
                <a:chOff x="6210570" y="3998119"/>
                <a:chExt cx="1472000" cy="797053"/>
              </a:xfrm>
            </p:grpSpPr>
            <p:sp>
              <p:nvSpPr>
                <p:cNvPr id="21" name="자유형: 도형 20">
                  <a:extLst>
                    <a:ext uri="{FF2B5EF4-FFF2-40B4-BE49-F238E27FC236}">
                      <a16:creationId xmlns="" xmlns:a16="http://schemas.microsoft.com/office/drawing/2014/main" id="{88D6513A-BD66-4FD1-A1A1-58E87408AB87}"/>
                    </a:ext>
                  </a:extLst>
                </p:cNvPr>
                <p:cNvSpPr/>
                <p:nvPr/>
              </p:nvSpPr>
              <p:spPr>
                <a:xfrm>
                  <a:off x="6242323" y="3998119"/>
                  <a:ext cx="1168127" cy="797053"/>
                </a:xfrm>
                <a:custGeom>
                  <a:avLst/>
                  <a:gdLst>
                    <a:gd name="connsiteX0" fmla="*/ 378086 w 749027"/>
                    <a:gd name="connsiteY0" fmla="*/ 0 h 511087"/>
                    <a:gd name="connsiteX1" fmla="*/ 518123 w 749027"/>
                    <a:gd name="connsiteY1" fmla="*/ 58005 h 511087"/>
                    <a:gd name="connsiteX2" fmla="*/ 542081 w 749027"/>
                    <a:gd name="connsiteY2" fmla="*/ 93539 h 511087"/>
                    <a:gd name="connsiteX3" fmla="*/ 586773 w 749027"/>
                    <a:gd name="connsiteY3" fmla="*/ 84516 h 511087"/>
                    <a:gd name="connsiteX4" fmla="*/ 749027 w 749027"/>
                    <a:gd name="connsiteY4" fmla="*/ 246770 h 511087"/>
                    <a:gd name="connsiteX5" fmla="*/ 586773 w 749027"/>
                    <a:gd name="connsiteY5" fmla="*/ 409024 h 511087"/>
                    <a:gd name="connsiteX6" fmla="*/ 583713 w 749027"/>
                    <a:gd name="connsiteY6" fmla="*/ 408406 h 511087"/>
                    <a:gd name="connsiteX7" fmla="*/ 583554 w 749027"/>
                    <a:gd name="connsiteY7" fmla="*/ 409194 h 511087"/>
                    <a:gd name="connsiteX8" fmla="*/ 475827 w 749027"/>
                    <a:gd name="connsiteY8" fmla="*/ 480600 h 511087"/>
                    <a:gd name="connsiteX9" fmla="*/ 410459 w 749027"/>
                    <a:gd name="connsiteY9" fmla="*/ 460633 h 511087"/>
                    <a:gd name="connsiteX10" fmla="*/ 391675 w 749027"/>
                    <a:gd name="connsiteY10" fmla="*/ 443565 h 511087"/>
                    <a:gd name="connsiteX11" fmla="*/ 372249 w 749027"/>
                    <a:gd name="connsiteY11" fmla="*/ 472379 h 511087"/>
                    <a:gd name="connsiteX12" fmla="*/ 278798 w 749027"/>
                    <a:gd name="connsiteY12" fmla="*/ 511087 h 511087"/>
                    <a:gd name="connsiteX13" fmla="*/ 157025 w 749027"/>
                    <a:gd name="connsiteY13" fmla="*/ 430370 h 511087"/>
                    <a:gd name="connsiteX14" fmla="*/ 152310 w 749027"/>
                    <a:gd name="connsiteY14" fmla="*/ 407017 h 511087"/>
                    <a:gd name="connsiteX15" fmla="*/ 99097 w 749027"/>
                    <a:gd name="connsiteY15" fmla="*/ 396273 h 511087"/>
                    <a:gd name="connsiteX16" fmla="*/ 0 w 749027"/>
                    <a:gd name="connsiteY16" fmla="*/ 246770 h 511087"/>
                    <a:gd name="connsiteX17" fmla="*/ 162254 w 749027"/>
                    <a:gd name="connsiteY17" fmla="*/ 84516 h 511087"/>
                    <a:gd name="connsiteX18" fmla="*/ 213235 w 749027"/>
                    <a:gd name="connsiteY18" fmla="*/ 94808 h 511087"/>
                    <a:gd name="connsiteX19" fmla="*/ 238049 w 749027"/>
                    <a:gd name="connsiteY19" fmla="*/ 58005 h 511087"/>
                    <a:gd name="connsiteX20" fmla="*/ 378086 w 749027"/>
                    <a:gd name="connsiteY20" fmla="*/ 0 h 5110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749027" h="511087">
                      <a:moveTo>
                        <a:pt x="378086" y="0"/>
                      </a:moveTo>
                      <a:cubicBezTo>
                        <a:pt x="432774" y="0"/>
                        <a:pt x="482285" y="22166"/>
                        <a:pt x="518123" y="58005"/>
                      </a:cubicBezTo>
                      <a:lnTo>
                        <a:pt x="542081" y="93539"/>
                      </a:lnTo>
                      <a:lnTo>
                        <a:pt x="586773" y="84516"/>
                      </a:lnTo>
                      <a:cubicBezTo>
                        <a:pt x="676383" y="84516"/>
                        <a:pt x="749027" y="157160"/>
                        <a:pt x="749027" y="246770"/>
                      </a:cubicBezTo>
                      <a:cubicBezTo>
                        <a:pt x="749027" y="336380"/>
                        <a:pt x="676383" y="409024"/>
                        <a:pt x="586773" y="409024"/>
                      </a:cubicBezTo>
                      <a:lnTo>
                        <a:pt x="583713" y="408406"/>
                      </a:lnTo>
                      <a:lnTo>
                        <a:pt x="583554" y="409194"/>
                      </a:lnTo>
                      <a:cubicBezTo>
                        <a:pt x="565806" y="451156"/>
                        <a:pt x="524255" y="480600"/>
                        <a:pt x="475827" y="480600"/>
                      </a:cubicBezTo>
                      <a:cubicBezTo>
                        <a:pt x="451613" y="480600"/>
                        <a:pt x="429119" y="473239"/>
                        <a:pt x="410459" y="460633"/>
                      </a:cubicBezTo>
                      <a:lnTo>
                        <a:pt x="391675" y="443565"/>
                      </a:lnTo>
                      <a:lnTo>
                        <a:pt x="372249" y="472379"/>
                      </a:lnTo>
                      <a:cubicBezTo>
                        <a:pt x="348332" y="496295"/>
                        <a:pt x="315292" y="511087"/>
                        <a:pt x="278798" y="511087"/>
                      </a:cubicBezTo>
                      <a:cubicBezTo>
                        <a:pt x="224056" y="511087"/>
                        <a:pt x="177087" y="477804"/>
                        <a:pt x="157025" y="430370"/>
                      </a:cubicBezTo>
                      <a:lnTo>
                        <a:pt x="152310" y="407017"/>
                      </a:lnTo>
                      <a:lnTo>
                        <a:pt x="99097" y="396273"/>
                      </a:lnTo>
                      <a:cubicBezTo>
                        <a:pt x="40862" y="371642"/>
                        <a:pt x="0" y="313978"/>
                        <a:pt x="0" y="246770"/>
                      </a:cubicBezTo>
                      <a:cubicBezTo>
                        <a:pt x="0" y="157160"/>
                        <a:pt x="72644" y="84516"/>
                        <a:pt x="162254" y="84516"/>
                      </a:cubicBezTo>
                      <a:lnTo>
                        <a:pt x="213235" y="94808"/>
                      </a:lnTo>
                      <a:lnTo>
                        <a:pt x="238049" y="58005"/>
                      </a:lnTo>
                      <a:cubicBezTo>
                        <a:pt x="273887" y="22166"/>
                        <a:pt x="323398" y="0"/>
                        <a:pt x="378086" y="0"/>
                      </a:cubicBez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 w="38100">
                  <a:solidFill>
                    <a:srgbClr val="72727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2" name="직사각형 21">
                  <a:extLst>
                    <a:ext uri="{FF2B5EF4-FFF2-40B4-BE49-F238E27FC236}">
                      <a16:creationId xmlns="" xmlns:a16="http://schemas.microsoft.com/office/drawing/2014/main" id="{A06915AE-1FE2-4B97-AB69-04F2EFF8813A}"/>
                    </a:ext>
                  </a:extLst>
                </p:cNvPr>
                <p:cNvSpPr/>
                <p:nvPr/>
              </p:nvSpPr>
              <p:spPr>
                <a:xfrm>
                  <a:off x="6210570" y="4232643"/>
                  <a:ext cx="904010" cy="369331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>
                      <a:ln>
                        <a:solidFill>
                          <a:schemeClr val="accent1">
                            <a:shade val="50000"/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CO</a:t>
                  </a:r>
                  <a:r>
                    <a:rPr lang="en-US" altLang="ko-KR" sz="1400" baseline="-25000">
                      <a:ln>
                        <a:solidFill>
                          <a:schemeClr val="accent1">
                            <a:shade val="50000"/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2</a:t>
                  </a:r>
                  <a:endParaRPr lang="ko-KR" altLang="en-US" baseline="-2500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  <p:sp>
              <p:nvSpPr>
                <p:cNvPr id="23" name="자유형: 도형 22">
                  <a:extLst>
                    <a:ext uri="{FF2B5EF4-FFF2-40B4-BE49-F238E27FC236}">
                      <a16:creationId xmlns="" xmlns:a16="http://schemas.microsoft.com/office/drawing/2014/main" id="{14A9E457-1AE1-4547-8182-5021430801D1}"/>
                    </a:ext>
                  </a:extLst>
                </p:cNvPr>
                <p:cNvSpPr/>
                <p:nvPr/>
              </p:nvSpPr>
              <p:spPr>
                <a:xfrm>
                  <a:off x="6933543" y="4218780"/>
                  <a:ext cx="749027" cy="511087"/>
                </a:xfrm>
                <a:custGeom>
                  <a:avLst/>
                  <a:gdLst>
                    <a:gd name="connsiteX0" fmla="*/ 378086 w 749027"/>
                    <a:gd name="connsiteY0" fmla="*/ 0 h 511087"/>
                    <a:gd name="connsiteX1" fmla="*/ 518123 w 749027"/>
                    <a:gd name="connsiteY1" fmla="*/ 58005 h 511087"/>
                    <a:gd name="connsiteX2" fmla="*/ 542081 w 749027"/>
                    <a:gd name="connsiteY2" fmla="*/ 93539 h 511087"/>
                    <a:gd name="connsiteX3" fmla="*/ 586773 w 749027"/>
                    <a:gd name="connsiteY3" fmla="*/ 84516 h 511087"/>
                    <a:gd name="connsiteX4" fmla="*/ 749027 w 749027"/>
                    <a:gd name="connsiteY4" fmla="*/ 246770 h 511087"/>
                    <a:gd name="connsiteX5" fmla="*/ 586773 w 749027"/>
                    <a:gd name="connsiteY5" fmla="*/ 409024 h 511087"/>
                    <a:gd name="connsiteX6" fmla="*/ 583713 w 749027"/>
                    <a:gd name="connsiteY6" fmla="*/ 408406 h 511087"/>
                    <a:gd name="connsiteX7" fmla="*/ 583554 w 749027"/>
                    <a:gd name="connsiteY7" fmla="*/ 409194 h 511087"/>
                    <a:gd name="connsiteX8" fmla="*/ 475827 w 749027"/>
                    <a:gd name="connsiteY8" fmla="*/ 480600 h 511087"/>
                    <a:gd name="connsiteX9" fmla="*/ 410459 w 749027"/>
                    <a:gd name="connsiteY9" fmla="*/ 460633 h 511087"/>
                    <a:gd name="connsiteX10" fmla="*/ 391675 w 749027"/>
                    <a:gd name="connsiteY10" fmla="*/ 443565 h 511087"/>
                    <a:gd name="connsiteX11" fmla="*/ 372249 w 749027"/>
                    <a:gd name="connsiteY11" fmla="*/ 472379 h 511087"/>
                    <a:gd name="connsiteX12" fmla="*/ 278798 w 749027"/>
                    <a:gd name="connsiteY12" fmla="*/ 511087 h 511087"/>
                    <a:gd name="connsiteX13" fmla="*/ 157025 w 749027"/>
                    <a:gd name="connsiteY13" fmla="*/ 430370 h 511087"/>
                    <a:gd name="connsiteX14" fmla="*/ 152310 w 749027"/>
                    <a:gd name="connsiteY14" fmla="*/ 407017 h 511087"/>
                    <a:gd name="connsiteX15" fmla="*/ 99097 w 749027"/>
                    <a:gd name="connsiteY15" fmla="*/ 396273 h 511087"/>
                    <a:gd name="connsiteX16" fmla="*/ 0 w 749027"/>
                    <a:gd name="connsiteY16" fmla="*/ 246770 h 511087"/>
                    <a:gd name="connsiteX17" fmla="*/ 162254 w 749027"/>
                    <a:gd name="connsiteY17" fmla="*/ 84516 h 511087"/>
                    <a:gd name="connsiteX18" fmla="*/ 213235 w 749027"/>
                    <a:gd name="connsiteY18" fmla="*/ 94808 h 511087"/>
                    <a:gd name="connsiteX19" fmla="*/ 238049 w 749027"/>
                    <a:gd name="connsiteY19" fmla="*/ 58005 h 511087"/>
                    <a:gd name="connsiteX20" fmla="*/ 378086 w 749027"/>
                    <a:gd name="connsiteY20" fmla="*/ 0 h 5110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749027" h="511087">
                      <a:moveTo>
                        <a:pt x="378086" y="0"/>
                      </a:moveTo>
                      <a:cubicBezTo>
                        <a:pt x="432774" y="0"/>
                        <a:pt x="482285" y="22166"/>
                        <a:pt x="518123" y="58005"/>
                      </a:cubicBezTo>
                      <a:lnTo>
                        <a:pt x="542081" y="93539"/>
                      </a:lnTo>
                      <a:lnTo>
                        <a:pt x="586773" y="84516"/>
                      </a:lnTo>
                      <a:cubicBezTo>
                        <a:pt x="676383" y="84516"/>
                        <a:pt x="749027" y="157160"/>
                        <a:pt x="749027" y="246770"/>
                      </a:cubicBezTo>
                      <a:cubicBezTo>
                        <a:pt x="749027" y="336380"/>
                        <a:pt x="676383" y="409024"/>
                        <a:pt x="586773" y="409024"/>
                      </a:cubicBezTo>
                      <a:lnTo>
                        <a:pt x="583713" y="408406"/>
                      </a:lnTo>
                      <a:lnTo>
                        <a:pt x="583554" y="409194"/>
                      </a:lnTo>
                      <a:cubicBezTo>
                        <a:pt x="565806" y="451156"/>
                        <a:pt x="524255" y="480600"/>
                        <a:pt x="475827" y="480600"/>
                      </a:cubicBezTo>
                      <a:cubicBezTo>
                        <a:pt x="451613" y="480600"/>
                        <a:pt x="429119" y="473239"/>
                        <a:pt x="410459" y="460633"/>
                      </a:cubicBezTo>
                      <a:lnTo>
                        <a:pt x="391675" y="443565"/>
                      </a:lnTo>
                      <a:lnTo>
                        <a:pt x="372249" y="472379"/>
                      </a:lnTo>
                      <a:cubicBezTo>
                        <a:pt x="348332" y="496295"/>
                        <a:pt x="315292" y="511087"/>
                        <a:pt x="278798" y="511087"/>
                      </a:cubicBezTo>
                      <a:cubicBezTo>
                        <a:pt x="224056" y="511087"/>
                        <a:pt x="177087" y="477804"/>
                        <a:pt x="157025" y="430370"/>
                      </a:cubicBezTo>
                      <a:lnTo>
                        <a:pt x="152310" y="407017"/>
                      </a:lnTo>
                      <a:lnTo>
                        <a:pt x="99097" y="396273"/>
                      </a:lnTo>
                      <a:cubicBezTo>
                        <a:pt x="40862" y="371642"/>
                        <a:pt x="0" y="313978"/>
                        <a:pt x="0" y="246770"/>
                      </a:cubicBezTo>
                      <a:cubicBezTo>
                        <a:pt x="0" y="157160"/>
                        <a:pt x="72644" y="84516"/>
                        <a:pt x="162254" y="84516"/>
                      </a:cubicBezTo>
                      <a:lnTo>
                        <a:pt x="213235" y="94808"/>
                      </a:lnTo>
                      <a:lnTo>
                        <a:pt x="238049" y="58005"/>
                      </a:lnTo>
                      <a:cubicBezTo>
                        <a:pt x="273887" y="22166"/>
                        <a:pt x="323398" y="0"/>
                        <a:pt x="378086" y="0"/>
                      </a:cubicBez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 w="38100">
                  <a:solidFill>
                    <a:srgbClr val="72727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4" name="직사각형 23">
                  <a:extLst>
                    <a:ext uri="{FF2B5EF4-FFF2-40B4-BE49-F238E27FC236}">
                      <a16:creationId xmlns="" xmlns:a16="http://schemas.microsoft.com/office/drawing/2014/main" id="{FC50BBD8-5BC6-4BAF-AE34-6113C8819A1D}"/>
                    </a:ext>
                  </a:extLst>
                </p:cNvPr>
                <p:cNvSpPr/>
                <p:nvPr/>
              </p:nvSpPr>
              <p:spPr>
                <a:xfrm>
                  <a:off x="7025090" y="4297948"/>
                  <a:ext cx="579670" cy="33855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sz="1600">
                      <a:ln>
                        <a:solidFill>
                          <a:schemeClr val="accent1">
                            <a:shade val="50000"/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CO</a:t>
                  </a:r>
                  <a:r>
                    <a:rPr lang="en-US" altLang="ko-KR" sz="1200" baseline="-25000">
                      <a:ln>
                        <a:solidFill>
                          <a:schemeClr val="accent1">
                            <a:shade val="50000"/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2</a:t>
                  </a:r>
                  <a:endParaRPr lang="ko-KR" altLang="en-US" sz="1600" baseline="-2500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</p:grpSp>
        </p:grpSp>
        <p:grpSp>
          <p:nvGrpSpPr>
            <p:cNvPr id="10" name="그룹 9">
              <a:extLst>
                <a:ext uri="{FF2B5EF4-FFF2-40B4-BE49-F238E27FC236}">
                  <a16:creationId xmlns="" xmlns:a16="http://schemas.microsoft.com/office/drawing/2014/main" id="{7EE09B74-C148-48D5-987C-40239DC7D9F7}"/>
                </a:ext>
              </a:extLst>
            </p:cNvPr>
            <p:cNvGrpSpPr/>
            <p:nvPr/>
          </p:nvGrpSpPr>
          <p:grpSpPr>
            <a:xfrm>
              <a:off x="3378719" y="5367312"/>
              <a:ext cx="2482214" cy="355308"/>
              <a:chOff x="3314701" y="5367312"/>
              <a:chExt cx="2482214" cy="355308"/>
            </a:xfrm>
          </p:grpSpPr>
          <p:sp>
            <p:nvSpPr>
              <p:cNvPr id="15" name="사각형: 둥근 모서리 14">
                <a:extLst>
                  <a:ext uri="{FF2B5EF4-FFF2-40B4-BE49-F238E27FC236}">
                    <a16:creationId xmlns="" xmlns:a16="http://schemas.microsoft.com/office/drawing/2014/main" id="{F9012388-64B0-4371-B3F1-DB0E6BCDAC47}"/>
                  </a:ext>
                </a:extLst>
              </p:cNvPr>
              <p:cNvSpPr/>
              <p:nvPr/>
            </p:nvSpPr>
            <p:spPr>
              <a:xfrm>
                <a:off x="3314701" y="5379720"/>
                <a:ext cx="2482214" cy="342900"/>
              </a:xfrm>
              <a:prstGeom prst="roundRect">
                <a:avLst>
                  <a:gd name="adj" fmla="val 50000"/>
                </a:avLst>
              </a:prstGeom>
              <a:solidFill>
                <a:srgbClr val="B1D47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직사각형 15">
                <a:extLst>
                  <a:ext uri="{FF2B5EF4-FFF2-40B4-BE49-F238E27FC236}">
                    <a16:creationId xmlns="" xmlns:a16="http://schemas.microsoft.com/office/drawing/2014/main" id="{6573CEF7-32A0-400D-B9F5-CBA6D4C1FE88}"/>
                  </a:ext>
                </a:extLst>
              </p:cNvPr>
              <p:cNvSpPr/>
              <p:nvPr/>
            </p:nvSpPr>
            <p:spPr>
              <a:xfrm>
                <a:off x="3347224" y="5367312"/>
                <a:ext cx="2417168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60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소비자들의 소비 패턴 변화</a:t>
                </a:r>
              </a:p>
            </p:txBody>
          </p:sp>
        </p:grpSp>
        <p:sp>
          <p:nvSpPr>
            <p:cNvPr id="11" name="타원 10">
              <a:extLst>
                <a:ext uri="{FF2B5EF4-FFF2-40B4-BE49-F238E27FC236}">
                  <a16:creationId xmlns="" xmlns:a16="http://schemas.microsoft.com/office/drawing/2014/main" id="{F1F8D4E3-50D7-444C-918A-13B910B4C116}"/>
                </a:ext>
              </a:extLst>
            </p:cNvPr>
            <p:cNvSpPr/>
            <p:nvPr/>
          </p:nvSpPr>
          <p:spPr>
            <a:xfrm>
              <a:off x="3662564" y="3370150"/>
              <a:ext cx="1914525" cy="191452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2" name="그림 11">
              <a:extLst>
                <a:ext uri="{FF2B5EF4-FFF2-40B4-BE49-F238E27FC236}">
                  <a16:creationId xmlns="" xmlns:a16="http://schemas.microsoft.com/office/drawing/2014/main" id="{F3030E8C-D095-4948-8680-A09C4A5A8A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66707" y="3874293"/>
              <a:ext cx="906239" cy="906239"/>
            </a:xfrm>
            <a:prstGeom prst="rect">
              <a:avLst/>
            </a:prstGeom>
          </p:spPr>
        </p:pic>
        <p:sp>
          <p:nvSpPr>
            <p:cNvPr id="13" name="이등변 삼각형 12">
              <a:extLst>
                <a:ext uri="{FF2B5EF4-FFF2-40B4-BE49-F238E27FC236}">
                  <a16:creationId xmlns="" xmlns:a16="http://schemas.microsoft.com/office/drawing/2014/main" id="{2C2E8DCA-22DD-405A-A38F-25F1A9781CFD}"/>
                </a:ext>
              </a:extLst>
            </p:cNvPr>
            <p:cNvSpPr/>
            <p:nvPr/>
          </p:nvSpPr>
          <p:spPr>
            <a:xfrm rot="5400000">
              <a:off x="3251237" y="4184347"/>
              <a:ext cx="331912" cy="28613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이등변 삼각형 13">
              <a:extLst>
                <a:ext uri="{FF2B5EF4-FFF2-40B4-BE49-F238E27FC236}">
                  <a16:creationId xmlns="" xmlns:a16="http://schemas.microsoft.com/office/drawing/2014/main" id="{006A2D59-6C3C-4D6D-8E74-0B5E413C63EA}"/>
                </a:ext>
              </a:extLst>
            </p:cNvPr>
            <p:cNvSpPr/>
            <p:nvPr/>
          </p:nvSpPr>
          <p:spPr>
            <a:xfrm rot="5400000">
              <a:off x="5663990" y="4184348"/>
              <a:ext cx="331912" cy="28613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="" xmlns:a16="http://schemas.microsoft.com/office/drawing/2014/main" id="{D4BBA13D-9B3E-4F08-AFAB-398FA73C3E34}"/>
              </a:ext>
            </a:extLst>
          </p:cNvPr>
          <p:cNvGrpSpPr/>
          <p:nvPr/>
        </p:nvGrpSpPr>
        <p:grpSpPr>
          <a:xfrm>
            <a:off x="2196125" y="2536858"/>
            <a:ext cx="4751751" cy="523220"/>
            <a:chOff x="2393948" y="2481994"/>
            <a:chExt cx="4751751" cy="523220"/>
          </a:xfrm>
        </p:grpSpPr>
        <p:sp>
          <p:nvSpPr>
            <p:cNvPr id="43" name="직사각형 42">
              <a:extLst>
                <a:ext uri="{FF2B5EF4-FFF2-40B4-BE49-F238E27FC236}">
                  <a16:creationId xmlns="" xmlns:a16="http://schemas.microsoft.com/office/drawing/2014/main" id="{A27C1AF6-DB10-4BF7-BB7B-65FE58A06636}"/>
                </a:ext>
              </a:extLst>
            </p:cNvPr>
            <p:cNvSpPr/>
            <p:nvPr/>
          </p:nvSpPr>
          <p:spPr>
            <a:xfrm>
              <a:off x="2393948" y="2481994"/>
              <a:ext cx="4356104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8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패션 산업의 성장과 </a:t>
              </a:r>
              <a:r>
                <a:rPr lang="ko-KR" altLang="en-US" sz="28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DBFF8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환경오염</a:t>
              </a:r>
            </a:p>
          </p:txBody>
        </p:sp>
        <p:cxnSp>
          <p:nvCxnSpPr>
            <p:cNvPr id="44" name="직선 연결선 43">
              <a:extLst>
                <a:ext uri="{FF2B5EF4-FFF2-40B4-BE49-F238E27FC236}">
                  <a16:creationId xmlns="" xmlns:a16="http://schemas.microsoft.com/office/drawing/2014/main" id="{240B126F-E7F4-413B-99BD-A5CF4C57B12D}"/>
                </a:ext>
              </a:extLst>
            </p:cNvPr>
            <p:cNvCxnSpPr>
              <a:cxnSpLocks/>
            </p:cNvCxnSpPr>
            <p:nvPr/>
          </p:nvCxnSpPr>
          <p:spPr>
            <a:xfrm>
              <a:off x="2398427" y="2996184"/>
              <a:ext cx="4347146" cy="0"/>
            </a:xfrm>
            <a:prstGeom prst="line">
              <a:avLst/>
            </a:prstGeom>
            <a:ln w="28575" cap="rnd">
              <a:solidFill>
                <a:schemeClr val="accent6">
                  <a:lumMod val="60000"/>
                  <a:lumOff val="4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5" name="그림 44">
              <a:extLst>
                <a:ext uri="{FF2B5EF4-FFF2-40B4-BE49-F238E27FC236}">
                  <a16:creationId xmlns="" xmlns:a16="http://schemas.microsoft.com/office/drawing/2014/main" id="{050F7EE7-3AD6-4DB7-9D53-41669136FAE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39328" y="2598843"/>
              <a:ext cx="406371" cy="406371"/>
            </a:xfrm>
            <a:prstGeom prst="rect">
              <a:avLst/>
            </a:prstGeom>
          </p:spPr>
        </p:pic>
      </p:grpSp>
      <p:sp>
        <p:nvSpPr>
          <p:cNvPr id="46" name="TextBox 45">
            <a:extLst>
              <a:ext uri="{FF2B5EF4-FFF2-40B4-BE49-F238E27FC236}">
                <a16:creationId xmlns="" xmlns:a16="http://schemas.microsoft.com/office/drawing/2014/main" id="{EF489889-C327-43FA-8605-D93839C8F559}"/>
              </a:ext>
            </a:extLst>
          </p:cNvPr>
          <p:cNvSpPr txBox="1"/>
          <p:nvPr/>
        </p:nvSpPr>
        <p:spPr>
          <a:xfrm>
            <a:off x="2234204" y="6332554"/>
            <a:ext cx="621030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900" dirty="0" smtClean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9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출처 </a:t>
            </a:r>
            <a:r>
              <a:rPr lang="en-US" altLang="ko-KR" sz="9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9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키즈현대</a:t>
            </a:r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(https://</a:t>
            </a:r>
            <a:r>
              <a:rPr lang="en-US" altLang="ko-KR" sz="9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kidshyundai.tistory.com/1086</a:t>
            </a:r>
            <a:r>
              <a:rPr lang="en-US" altLang="ko-KR" sz="900" dirty="0" smtClean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</a:t>
            </a:r>
            <a:endParaRPr lang="en-US" altLang="ko-KR" sz="90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342807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B8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사각형: 둥근 모서리 54">
            <a:extLst>
              <a:ext uri="{FF2B5EF4-FFF2-40B4-BE49-F238E27FC236}">
                <a16:creationId xmlns="" xmlns:a16="http://schemas.microsoft.com/office/drawing/2014/main" id="{65243A72-AA5A-4FFD-B981-911658FA305E}"/>
              </a:ext>
            </a:extLst>
          </p:cNvPr>
          <p:cNvSpPr/>
          <p:nvPr/>
        </p:nvSpPr>
        <p:spPr>
          <a:xfrm flipH="1">
            <a:off x="839479" y="1125538"/>
            <a:ext cx="7465042" cy="5197378"/>
          </a:xfrm>
          <a:prstGeom prst="roundRect">
            <a:avLst>
              <a:gd name="adj" fmla="val 4096"/>
            </a:avLst>
          </a:prstGeom>
          <a:gradFill flip="none" rotWithShape="1">
            <a:gsLst>
              <a:gs pos="100000">
                <a:schemeClr val="bg1">
                  <a:lumMod val="95000"/>
                </a:schemeClr>
              </a:gs>
              <a:gs pos="0">
                <a:schemeClr val="bg1"/>
              </a:gs>
            </a:gsLst>
            <a:lin ang="5400000" scaled="1"/>
            <a:tileRect/>
          </a:gradFill>
          <a:ln w="3175">
            <a:solidFill>
              <a:schemeClr val="bg1">
                <a:lumMod val="75000"/>
              </a:schemeClr>
            </a:solidFill>
          </a:ln>
          <a:effectLst>
            <a:outerShdw blurRad="254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ko-KR" altLang="en-US" sz="600" spc="-15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="" xmlns:a16="http://schemas.microsoft.com/office/drawing/2014/main" id="{50F1680D-1278-486C-982E-CDE53E4A5067}"/>
              </a:ext>
            </a:extLst>
          </p:cNvPr>
          <p:cNvSpPr/>
          <p:nvPr/>
        </p:nvSpPr>
        <p:spPr>
          <a:xfrm>
            <a:off x="728797" y="438912"/>
            <a:ext cx="691977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spc="-5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패스트</a:t>
            </a:r>
            <a:r>
              <a:rPr lang="ko-KR" altLang="en-US" sz="2800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패션과 </a:t>
            </a:r>
            <a:r>
              <a:rPr lang="ko-KR" altLang="en-US" sz="2800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기후변화</a:t>
            </a:r>
            <a:endParaRPr lang="en-US" altLang="ko-KR" sz="2800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="" xmlns:a16="http://schemas.microsoft.com/office/drawing/2014/main" id="{00FB8A31-999F-47FF-BF03-3B8D7786E5FE}"/>
              </a:ext>
            </a:extLst>
          </p:cNvPr>
          <p:cNvGrpSpPr/>
          <p:nvPr/>
        </p:nvGrpSpPr>
        <p:grpSpPr>
          <a:xfrm>
            <a:off x="1261936" y="1210962"/>
            <a:ext cx="6620128" cy="5375419"/>
            <a:chOff x="1093307" y="1028077"/>
            <a:chExt cx="6850351" cy="6140402"/>
          </a:xfrm>
        </p:grpSpPr>
        <p:sp>
          <p:nvSpPr>
            <p:cNvPr id="10" name="자유형: 도형 9">
              <a:extLst>
                <a:ext uri="{FF2B5EF4-FFF2-40B4-BE49-F238E27FC236}">
                  <a16:creationId xmlns="" xmlns:a16="http://schemas.microsoft.com/office/drawing/2014/main" id="{E49C8290-DE8E-4FE7-A9E1-C3AE912081B8}"/>
                </a:ext>
              </a:extLst>
            </p:cNvPr>
            <p:cNvSpPr/>
            <p:nvPr/>
          </p:nvSpPr>
          <p:spPr>
            <a:xfrm>
              <a:off x="4170509" y="4672965"/>
              <a:ext cx="2386171" cy="1470025"/>
            </a:xfrm>
            <a:custGeom>
              <a:avLst/>
              <a:gdLst>
                <a:gd name="connsiteX0" fmla="*/ 0 w 1606550"/>
                <a:gd name="connsiteY0" fmla="*/ 0 h 876300"/>
                <a:gd name="connsiteX1" fmla="*/ 1555750 w 1606550"/>
                <a:gd name="connsiteY1" fmla="*/ 12700 h 876300"/>
                <a:gd name="connsiteX2" fmla="*/ 1606550 w 1606550"/>
                <a:gd name="connsiteY2" fmla="*/ 876300 h 876300"/>
                <a:gd name="connsiteX3" fmla="*/ 323850 w 1606550"/>
                <a:gd name="connsiteY3" fmla="*/ 793750 h 876300"/>
                <a:gd name="connsiteX4" fmla="*/ 0 w 1606550"/>
                <a:gd name="connsiteY4" fmla="*/ 0 h 876300"/>
                <a:gd name="connsiteX0" fmla="*/ 0 w 1606550"/>
                <a:gd name="connsiteY0" fmla="*/ 0 h 866775"/>
                <a:gd name="connsiteX1" fmla="*/ 1555750 w 1606550"/>
                <a:gd name="connsiteY1" fmla="*/ 3175 h 866775"/>
                <a:gd name="connsiteX2" fmla="*/ 1606550 w 1606550"/>
                <a:gd name="connsiteY2" fmla="*/ 866775 h 866775"/>
                <a:gd name="connsiteX3" fmla="*/ 323850 w 1606550"/>
                <a:gd name="connsiteY3" fmla="*/ 784225 h 866775"/>
                <a:gd name="connsiteX4" fmla="*/ 0 w 1606550"/>
                <a:gd name="connsiteY4" fmla="*/ 0 h 866775"/>
                <a:gd name="connsiteX0" fmla="*/ 0 w 1606550"/>
                <a:gd name="connsiteY0" fmla="*/ 8731 h 875506"/>
                <a:gd name="connsiteX1" fmla="*/ 1558131 w 1606550"/>
                <a:gd name="connsiteY1" fmla="*/ 0 h 875506"/>
                <a:gd name="connsiteX2" fmla="*/ 1606550 w 1606550"/>
                <a:gd name="connsiteY2" fmla="*/ 875506 h 875506"/>
                <a:gd name="connsiteX3" fmla="*/ 323850 w 1606550"/>
                <a:gd name="connsiteY3" fmla="*/ 792956 h 875506"/>
                <a:gd name="connsiteX4" fmla="*/ 0 w 1606550"/>
                <a:gd name="connsiteY4" fmla="*/ 8731 h 875506"/>
                <a:gd name="connsiteX0" fmla="*/ 0 w 1608931"/>
                <a:gd name="connsiteY0" fmla="*/ 8731 h 889793"/>
                <a:gd name="connsiteX1" fmla="*/ 1558131 w 1608931"/>
                <a:gd name="connsiteY1" fmla="*/ 0 h 889793"/>
                <a:gd name="connsiteX2" fmla="*/ 1608931 w 1608931"/>
                <a:gd name="connsiteY2" fmla="*/ 889793 h 889793"/>
                <a:gd name="connsiteX3" fmla="*/ 323850 w 1608931"/>
                <a:gd name="connsiteY3" fmla="*/ 792956 h 889793"/>
                <a:gd name="connsiteX4" fmla="*/ 0 w 1608931"/>
                <a:gd name="connsiteY4" fmla="*/ 8731 h 889793"/>
                <a:gd name="connsiteX0" fmla="*/ 0 w 1608931"/>
                <a:gd name="connsiteY0" fmla="*/ 8731 h 937736"/>
                <a:gd name="connsiteX1" fmla="*/ 1558131 w 1608931"/>
                <a:gd name="connsiteY1" fmla="*/ 0 h 937736"/>
                <a:gd name="connsiteX2" fmla="*/ 1608931 w 1608931"/>
                <a:gd name="connsiteY2" fmla="*/ 889793 h 937736"/>
                <a:gd name="connsiteX3" fmla="*/ 3810 w 1608931"/>
                <a:gd name="connsiteY3" fmla="*/ 937736 h 937736"/>
                <a:gd name="connsiteX4" fmla="*/ 0 w 1608931"/>
                <a:gd name="connsiteY4" fmla="*/ 8731 h 937736"/>
                <a:gd name="connsiteX0" fmla="*/ 0 w 2218531"/>
                <a:gd name="connsiteY0" fmla="*/ 0 h 1256665"/>
                <a:gd name="connsiteX1" fmla="*/ 2167731 w 2218531"/>
                <a:gd name="connsiteY1" fmla="*/ 318929 h 1256665"/>
                <a:gd name="connsiteX2" fmla="*/ 2218531 w 2218531"/>
                <a:gd name="connsiteY2" fmla="*/ 1208722 h 1256665"/>
                <a:gd name="connsiteX3" fmla="*/ 613410 w 2218531"/>
                <a:gd name="connsiteY3" fmla="*/ 1256665 h 1256665"/>
                <a:gd name="connsiteX4" fmla="*/ 0 w 2218531"/>
                <a:gd name="connsiteY4" fmla="*/ 0 h 1256665"/>
                <a:gd name="connsiteX0" fmla="*/ 0 w 2218531"/>
                <a:gd name="connsiteY0" fmla="*/ 0 h 1470025"/>
                <a:gd name="connsiteX1" fmla="*/ 2167731 w 2218531"/>
                <a:gd name="connsiteY1" fmla="*/ 318929 h 1470025"/>
                <a:gd name="connsiteX2" fmla="*/ 2218531 w 2218531"/>
                <a:gd name="connsiteY2" fmla="*/ 1208722 h 1470025"/>
                <a:gd name="connsiteX3" fmla="*/ 26670 w 2218531"/>
                <a:gd name="connsiteY3" fmla="*/ 1470025 h 1470025"/>
                <a:gd name="connsiteX4" fmla="*/ 0 w 2218531"/>
                <a:gd name="connsiteY4" fmla="*/ 0 h 1470025"/>
                <a:gd name="connsiteX0" fmla="*/ 0 w 2386171"/>
                <a:gd name="connsiteY0" fmla="*/ 0 h 1470025"/>
                <a:gd name="connsiteX1" fmla="*/ 2167731 w 2386171"/>
                <a:gd name="connsiteY1" fmla="*/ 318929 h 1470025"/>
                <a:gd name="connsiteX2" fmla="*/ 2386171 w 2386171"/>
                <a:gd name="connsiteY2" fmla="*/ 1330642 h 1470025"/>
                <a:gd name="connsiteX3" fmla="*/ 26670 w 2386171"/>
                <a:gd name="connsiteY3" fmla="*/ 1470025 h 1470025"/>
                <a:gd name="connsiteX4" fmla="*/ 0 w 2386171"/>
                <a:gd name="connsiteY4" fmla="*/ 0 h 1470025"/>
                <a:gd name="connsiteX0" fmla="*/ 0 w 2386171"/>
                <a:gd name="connsiteY0" fmla="*/ 0 h 1470025"/>
                <a:gd name="connsiteX1" fmla="*/ 2373471 w 2386171"/>
                <a:gd name="connsiteY1" fmla="*/ 158909 h 1470025"/>
                <a:gd name="connsiteX2" fmla="*/ 2386171 w 2386171"/>
                <a:gd name="connsiteY2" fmla="*/ 1330642 h 1470025"/>
                <a:gd name="connsiteX3" fmla="*/ 26670 w 2386171"/>
                <a:gd name="connsiteY3" fmla="*/ 1470025 h 1470025"/>
                <a:gd name="connsiteX4" fmla="*/ 0 w 2386171"/>
                <a:gd name="connsiteY4" fmla="*/ 0 h 147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86171" h="1470025">
                  <a:moveTo>
                    <a:pt x="0" y="0"/>
                  </a:moveTo>
                  <a:lnTo>
                    <a:pt x="2373471" y="158909"/>
                  </a:lnTo>
                  <a:lnTo>
                    <a:pt x="2386171" y="1330642"/>
                  </a:lnTo>
                  <a:lnTo>
                    <a:pt x="26670" y="1470025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6">
                    <a:lumMod val="60000"/>
                    <a:lumOff val="40000"/>
                  </a:schemeClr>
                </a:gs>
                <a:gs pos="50000">
                  <a:schemeClr val="accent6">
                    <a:lumMod val="60000"/>
                    <a:lumOff val="40000"/>
                    <a:alpha val="0"/>
                  </a:schemeClr>
                </a:gs>
                <a:gs pos="90000">
                  <a:schemeClr val="accent6">
                    <a:lumMod val="60000"/>
                    <a:lumOff val="40000"/>
                    <a:alpha val="20000"/>
                  </a:schemeClr>
                </a:gs>
                <a:gs pos="10000">
                  <a:schemeClr val="accent6">
                    <a:lumMod val="60000"/>
                    <a:lumOff val="40000"/>
                    <a:alpha val="20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자유형: 도형 10">
              <a:extLst>
                <a:ext uri="{FF2B5EF4-FFF2-40B4-BE49-F238E27FC236}">
                  <a16:creationId xmlns="" xmlns:a16="http://schemas.microsoft.com/office/drawing/2014/main" id="{D1A34E22-F608-4F43-AE07-42CE6A26F4C0}"/>
                </a:ext>
              </a:extLst>
            </p:cNvPr>
            <p:cNvSpPr/>
            <p:nvPr/>
          </p:nvSpPr>
          <p:spPr>
            <a:xfrm>
              <a:off x="2006600" y="4991895"/>
              <a:ext cx="1608931" cy="937736"/>
            </a:xfrm>
            <a:custGeom>
              <a:avLst/>
              <a:gdLst>
                <a:gd name="connsiteX0" fmla="*/ 0 w 1606550"/>
                <a:gd name="connsiteY0" fmla="*/ 0 h 876300"/>
                <a:gd name="connsiteX1" fmla="*/ 1555750 w 1606550"/>
                <a:gd name="connsiteY1" fmla="*/ 12700 h 876300"/>
                <a:gd name="connsiteX2" fmla="*/ 1606550 w 1606550"/>
                <a:gd name="connsiteY2" fmla="*/ 876300 h 876300"/>
                <a:gd name="connsiteX3" fmla="*/ 323850 w 1606550"/>
                <a:gd name="connsiteY3" fmla="*/ 793750 h 876300"/>
                <a:gd name="connsiteX4" fmla="*/ 0 w 1606550"/>
                <a:gd name="connsiteY4" fmla="*/ 0 h 876300"/>
                <a:gd name="connsiteX0" fmla="*/ 0 w 1606550"/>
                <a:gd name="connsiteY0" fmla="*/ 0 h 866775"/>
                <a:gd name="connsiteX1" fmla="*/ 1555750 w 1606550"/>
                <a:gd name="connsiteY1" fmla="*/ 3175 h 866775"/>
                <a:gd name="connsiteX2" fmla="*/ 1606550 w 1606550"/>
                <a:gd name="connsiteY2" fmla="*/ 866775 h 866775"/>
                <a:gd name="connsiteX3" fmla="*/ 323850 w 1606550"/>
                <a:gd name="connsiteY3" fmla="*/ 784225 h 866775"/>
                <a:gd name="connsiteX4" fmla="*/ 0 w 1606550"/>
                <a:gd name="connsiteY4" fmla="*/ 0 h 866775"/>
                <a:gd name="connsiteX0" fmla="*/ 0 w 1606550"/>
                <a:gd name="connsiteY0" fmla="*/ 8731 h 875506"/>
                <a:gd name="connsiteX1" fmla="*/ 1558131 w 1606550"/>
                <a:gd name="connsiteY1" fmla="*/ 0 h 875506"/>
                <a:gd name="connsiteX2" fmla="*/ 1606550 w 1606550"/>
                <a:gd name="connsiteY2" fmla="*/ 875506 h 875506"/>
                <a:gd name="connsiteX3" fmla="*/ 323850 w 1606550"/>
                <a:gd name="connsiteY3" fmla="*/ 792956 h 875506"/>
                <a:gd name="connsiteX4" fmla="*/ 0 w 1606550"/>
                <a:gd name="connsiteY4" fmla="*/ 8731 h 875506"/>
                <a:gd name="connsiteX0" fmla="*/ 0 w 1608931"/>
                <a:gd name="connsiteY0" fmla="*/ 8731 h 889793"/>
                <a:gd name="connsiteX1" fmla="*/ 1558131 w 1608931"/>
                <a:gd name="connsiteY1" fmla="*/ 0 h 889793"/>
                <a:gd name="connsiteX2" fmla="*/ 1608931 w 1608931"/>
                <a:gd name="connsiteY2" fmla="*/ 889793 h 889793"/>
                <a:gd name="connsiteX3" fmla="*/ 323850 w 1608931"/>
                <a:gd name="connsiteY3" fmla="*/ 792956 h 889793"/>
                <a:gd name="connsiteX4" fmla="*/ 0 w 1608931"/>
                <a:gd name="connsiteY4" fmla="*/ 8731 h 889793"/>
                <a:gd name="connsiteX0" fmla="*/ 0 w 1608931"/>
                <a:gd name="connsiteY0" fmla="*/ 8731 h 937736"/>
                <a:gd name="connsiteX1" fmla="*/ 1558131 w 1608931"/>
                <a:gd name="connsiteY1" fmla="*/ 0 h 937736"/>
                <a:gd name="connsiteX2" fmla="*/ 1608931 w 1608931"/>
                <a:gd name="connsiteY2" fmla="*/ 889793 h 937736"/>
                <a:gd name="connsiteX3" fmla="*/ 3810 w 1608931"/>
                <a:gd name="connsiteY3" fmla="*/ 937736 h 937736"/>
                <a:gd name="connsiteX4" fmla="*/ 0 w 1608931"/>
                <a:gd name="connsiteY4" fmla="*/ 8731 h 937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08931" h="937736">
                  <a:moveTo>
                    <a:pt x="0" y="8731"/>
                  </a:moveTo>
                  <a:lnTo>
                    <a:pt x="1558131" y="0"/>
                  </a:lnTo>
                  <a:lnTo>
                    <a:pt x="1608931" y="889793"/>
                  </a:lnTo>
                  <a:lnTo>
                    <a:pt x="3810" y="937736"/>
                  </a:lnTo>
                  <a:lnTo>
                    <a:pt x="0" y="8731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6">
                    <a:lumMod val="60000"/>
                    <a:lumOff val="40000"/>
                  </a:schemeClr>
                </a:gs>
                <a:gs pos="50000">
                  <a:schemeClr val="accent6">
                    <a:lumMod val="60000"/>
                    <a:lumOff val="40000"/>
                    <a:alpha val="0"/>
                  </a:schemeClr>
                </a:gs>
                <a:gs pos="90000">
                  <a:schemeClr val="accent6">
                    <a:lumMod val="60000"/>
                    <a:lumOff val="40000"/>
                    <a:alpha val="20000"/>
                  </a:schemeClr>
                </a:gs>
                <a:gs pos="10000">
                  <a:schemeClr val="accent6">
                    <a:lumMod val="60000"/>
                    <a:lumOff val="40000"/>
                    <a:alpha val="20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="" xmlns:a16="http://schemas.microsoft.com/office/drawing/2014/main" id="{CA73507D-0A04-45AE-9784-954C1787E75B}"/>
                </a:ext>
              </a:extLst>
            </p:cNvPr>
            <p:cNvSpPr/>
            <p:nvPr/>
          </p:nvSpPr>
          <p:spPr>
            <a:xfrm>
              <a:off x="4943791" y="1655003"/>
              <a:ext cx="2999867" cy="28688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2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원재료로부터 섬유를 추출한 후 폐기되는 양</a:t>
              </a: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="" xmlns:a16="http://schemas.microsoft.com/office/drawing/2014/main" id="{9ADAA10F-7427-4D4E-A5A1-7871245D85C3}"/>
                </a:ext>
              </a:extLst>
            </p:cNvPr>
            <p:cNvSpPr/>
            <p:nvPr/>
          </p:nvSpPr>
          <p:spPr>
            <a:xfrm>
              <a:off x="4943792" y="1393756"/>
              <a:ext cx="987072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4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폐기물</a:t>
              </a:r>
              <a:endParaRPr lang="en-US" altLang="ko-KR" sz="14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="" xmlns:a16="http://schemas.microsoft.com/office/drawing/2014/main" id="{4A15FDAF-3625-4A3E-A3BB-ADAC3EB6F46A}"/>
                </a:ext>
              </a:extLst>
            </p:cNvPr>
            <p:cNvSpPr/>
            <p:nvPr/>
          </p:nvSpPr>
          <p:spPr>
            <a:xfrm>
              <a:off x="5260411" y="3238674"/>
              <a:ext cx="2683247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판매되지 않고 다음 해로 이월되는 양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="" xmlns:a16="http://schemas.microsoft.com/office/drawing/2014/main" id="{C07C1BD5-8672-4BEE-B37D-1D3917898129}"/>
                </a:ext>
              </a:extLst>
            </p:cNvPr>
            <p:cNvSpPr/>
            <p:nvPr/>
          </p:nvSpPr>
          <p:spPr>
            <a:xfrm>
              <a:off x="5260412" y="2977427"/>
              <a:ext cx="987072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4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재고</a:t>
              </a:r>
              <a:endParaRPr lang="en-US" altLang="ko-KR" sz="14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="" xmlns:a16="http://schemas.microsoft.com/office/drawing/2014/main" id="{F6F58FD7-61F4-47A4-85D6-FB24100206CF}"/>
                </a:ext>
              </a:extLst>
            </p:cNvPr>
            <p:cNvSpPr/>
            <p:nvPr/>
          </p:nvSpPr>
          <p:spPr>
            <a:xfrm>
              <a:off x="2388367" y="4988744"/>
              <a:ext cx="780706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4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재사용</a:t>
              </a: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="" xmlns:a16="http://schemas.microsoft.com/office/drawing/2014/main" id="{81E9F688-D195-4DC6-848E-6B4AA44EBAF9}"/>
                </a:ext>
              </a:extLst>
            </p:cNvPr>
            <p:cNvSpPr/>
            <p:nvPr/>
          </p:nvSpPr>
          <p:spPr>
            <a:xfrm>
              <a:off x="1093307" y="4851273"/>
              <a:ext cx="987072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4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재활용</a:t>
              </a:r>
              <a:endParaRPr lang="en-US" altLang="ko-KR" sz="14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="" xmlns:a16="http://schemas.microsoft.com/office/drawing/2014/main" id="{36F66620-9032-4727-A924-C399003028DA}"/>
                </a:ext>
              </a:extLst>
            </p:cNvPr>
            <p:cNvSpPr/>
            <p:nvPr/>
          </p:nvSpPr>
          <p:spPr>
            <a:xfrm>
              <a:off x="6037639" y="4445828"/>
              <a:ext cx="1182576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4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의류 폐기물</a:t>
              </a:r>
            </a:p>
          </p:txBody>
        </p:sp>
        <p:grpSp>
          <p:nvGrpSpPr>
            <p:cNvPr id="20" name="그룹 19">
              <a:extLst>
                <a:ext uri="{FF2B5EF4-FFF2-40B4-BE49-F238E27FC236}">
                  <a16:creationId xmlns="" xmlns:a16="http://schemas.microsoft.com/office/drawing/2014/main" id="{DB2D7DA5-6230-4756-BA68-2B6A9BFCFE60}"/>
                </a:ext>
              </a:extLst>
            </p:cNvPr>
            <p:cNvGrpSpPr/>
            <p:nvPr/>
          </p:nvGrpSpPr>
          <p:grpSpPr>
            <a:xfrm>
              <a:off x="2137637" y="1341533"/>
              <a:ext cx="1397182" cy="523220"/>
              <a:chOff x="2137637" y="1341533"/>
              <a:chExt cx="1397182" cy="523220"/>
            </a:xfrm>
          </p:grpSpPr>
          <p:sp>
            <p:nvSpPr>
              <p:cNvPr id="51" name="화살표: 오른쪽 50">
                <a:extLst>
                  <a:ext uri="{FF2B5EF4-FFF2-40B4-BE49-F238E27FC236}">
                    <a16:creationId xmlns="" xmlns:a16="http://schemas.microsoft.com/office/drawing/2014/main" id="{9503530E-6213-4CDA-B87D-F822BEFC6FB9}"/>
                  </a:ext>
                </a:extLst>
              </p:cNvPr>
              <p:cNvSpPr/>
              <p:nvPr/>
            </p:nvSpPr>
            <p:spPr>
              <a:xfrm>
                <a:off x="2811065" y="1458539"/>
                <a:ext cx="723754" cy="289209"/>
              </a:xfrm>
              <a:prstGeom prst="rightArrow">
                <a:avLst/>
              </a:prstGeom>
              <a:solidFill>
                <a:srgbClr val="72727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52" name="그룹 51">
                <a:extLst>
                  <a:ext uri="{FF2B5EF4-FFF2-40B4-BE49-F238E27FC236}">
                    <a16:creationId xmlns="" xmlns:a16="http://schemas.microsoft.com/office/drawing/2014/main" id="{27BAEEF3-1433-4910-8310-360CBBDD0A45}"/>
                  </a:ext>
                </a:extLst>
              </p:cNvPr>
              <p:cNvGrpSpPr/>
              <p:nvPr/>
            </p:nvGrpSpPr>
            <p:grpSpPr>
              <a:xfrm>
                <a:off x="2137637" y="1341533"/>
                <a:ext cx="1007944" cy="523220"/>
                <a:chOff x="2346105" y="1216371"/>
                <a:chExt cx="1007944" cy="523220"/>
              </a:xfrm>
            </p:grpSpPr>
            <p:sp>
              <p:nvSpPr>
                <p:cNvPr id="53" name="사각형: 둥근 모서리 52">
                  <a:extLst>
                    <a:ext uri="{FF2B5EF4-FFF2-40B4-BE49-F238E27FC236}">
                      <a16:creationId xmlns="" xmlns:a16="http://schemas.microsoft.com/office/drawing/2014/main" id="{2BDD5104-72FB-4D22-A3C3-12301B60A6E1}"/>
                    </a:ext>
                  </a:extLst>
                </p:cNvPr>
                <p:cNvSpPr/>
                <p:nvPr/>
              </p:nvSpPr>
              <p:spPr>
                <a:xfrm>
                  <a:off x="2384619" y="1216371"/>
                  <a:ext cx="935734" cy="523220"/>
                </a:xfrm>
                <a:prstGeom prst="roundRect">
                  <a:avLst/>
                </a:prstGeom>
                <a:solidFill>
                  <a:srgbClr val="72727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4" name="직사각형 53">
                  <a:extLst>
                    <a:ext uri="{FF2B5EF4-FFF2-40B4-BE49-F238E27FC236}">
                      <a16:creationId xmlns="" xmlns:a16="http://schemas.microsoft.com/office/drawing/2014/main" id="{DF02746F-566E-49FA-A814-E858CC6E7A81}"/>
                    </a:ext>
                  </a:extLst>
                </p:cNvPr>
                <p:cNvSpPr/>
                <p:nvPr/>
              </p:nvSpPr>
              <p:spPr>
                <a:xfrm>
                  <a:off x="2346105" y="1293315"/>
                  <a:ext cx="1007944" cy="382176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ko-KR" altLang="en-US" dirty="0">
                      <a:ln>
                        <a:solidFill>
                          <a:schemeClr val="accent1">
                            <a:shade val="50000"/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원재료</a:t>
                  </a:r>
                </a:p>
              </p:txBody>
            </p:sp>
          </p:grpSp>
        </p:grpSp>
        <p:sp>
          <p:nvSpPr>
            <p:cNvPr id="21" name="타원 20">
              <a:extLst>
                <a:ext uri="{FF2B5EF4-FFF2-40B4-BE49-F238E27FC236}">
                  <a16:creationId xmlns="" xmlns:a16="http://schemas.microsoft.com/office/drawing/2014/main" id="{2B222761-6144-4A82-926D-2CAB4A29A640}"/>
                </a:ext>
              </a:extLst>
            </p:cNvPr>
            <p:cNvSpPr/>
            <p:nvPr/>
          </p:nvSpPr>
          <p:spPr>
            <a:xfrm>
              <a:off x="3592055" y="1143000"/>
              <a:ext cx="1110996" cy="1110996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부분 원형 21">
              <a:extLst>
                <a:ext uri="{FF2B5EF4-FFF2-40B4-BE49-F238E27FC236}">
                  <a16:creationId xmlns="" xmlns:a16="http://schemas.microsoft.com/office/drawing/2014/main" id="{EF91B9BA-51F8-4730-93BF-B9F3ECE360DD}"/>
                </a:ext>
              </a:extLst>
            </p:cNvPr>
            <p:cNvSpPr/>
            <p:nvPr/>
          </p:nvSpPr>
          <p:spPr>
            <a:xfrm>
              <a:off x="3806521" y="1028077"/>
              <a:ext cx="1110996" cy="1110996"/>
            </a:xfrm>
            <a:prstGeom prst="pie">
              <a:avLst>
                <a:gd name="adj1" fmla="val 17477278"/>
                <a:gd name="adj2" fmla="val 2031234"/>
              </a:avLst>
            </a:prstGeom>
            <a:solidFill>
              <a:schemeClr val="bg1"/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="" xmlns:a16="http://schemas.microsoft.com/office/drawing/2014/main" id="{1898F6C9-75CB-4C59-94EA-BD70924A8C86}"/>
                </a:ext>
              </a:extLst>
            </p:cNvPr>
            <p:cNvSpPr/>
            <p:nvPr/>
          </p:nvSpPr>
          <p:spPr>
            <a:xfrm>
              <a:off x="3835541" y="1216429"/>
              <a:ext cx="825555" cy="9872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4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공정</a:t>
              </a:r>
              <a:r>
                <a:rPr lang="en-US" altLang="ko-KR" sz="14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,</a:t>
              </a:r>
            </a:p>
            <a:p>
              <a:r>
                <a:rPr lang="ko-KR" altLang="en-US" sz="14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생산</a:t>
              </a:r>
              <a:r>
                <a:rPr lang="en-US" altLang="ko-KR" sz="14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,</a:t>
              </a:r>
            </a:p>
            <a:p>
              <a:r>
                <a:rPr lang="ko-KR" altLang="en-US" sz="14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운송</a:t>
              </a:r>
              <a:r>
                <a:rPr lang="en-US" altLang="ko-KR" sz="14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,</a:t>
              </a:r>
            </a:p>
            <a:p>
              <a:r>
                <a:rPr lang="ko-KR" altLang="en-US" sz="14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판매</a:t>
              </a: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="" xmlns:a16="http://schemas.microsoft.com/office/drawing/2014/main" id="{E3161BBE-D4CE-4ACF-9A8E-814F217A7CB2}"/>
                </a:ext>
              </a:extLst>
            </p:cNvPr>
            <p:cNvSpPr/>
            <p:nvPr/>
          </p:nvSpPr>
          <p:spPr>
            <a:xfrm>
              <a:off x="4410314" y="1357174"/>
              <a:ext cx="778905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2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C000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35%</a:t>
              </a:r>
              <a:endParaRPr lang="ko-KR" altLang="en-US" sz="12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C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grpSp>
          <p:nvGrpSpPr>
            <p:cNvPr id="25" name="그룹 24">
              <a:extLst>
                <a:ext uri="{FF2B5EF4-FFF2-40B4-BE49-F238E27FC236}">
                  <a16:creationId xmlns="" xmlns:a16="http://schemas.microsoft.com/office/drawing/2014/main" id="{AF53EA3D-FD6E-40FE-A46D-B64524A9099A}"/>
                </a:ext>
              </a:extLst>
            </p:cNvPr>
            <p:cNvGrpSpPr/>
            <p:nvPr/>
          </p:nvGrpSpPr>
          <p:grpSpPr>
            <a:xfrm>
              <a:off x="3430995" y="2528848"/>
              <a:ext cx="2153580" cy="1663302"/>
              <a:chOff x="3592055" y="2740664"/>
              <a:chExt cx="1637727" cy="1264885"/>
            </a:xfrm>
          </p:grpSpPr>
          <p:sp>
            <p:nvSpPr>
              <p:cNvPr id="47" name="타원 46">
                <a:extLst>
                  <a:ext uri="{FF2B5EF4-FFF2-40B4-BE49-F238E27FC236}">
                    <a16:creationId xmlns="" xmlns:a16="http://schemas.microsoft.com/office/drawing/2014/main" id="{5A29E6F5-38E0-409B-9EF3-088B0FA6309B}"/>
                  </a:ext>
                </a:extLst>
              </p:cNvPr>
              <p:cNvSpPr/>
              <p:nvPr/>
            </p:nvSpPr>
            <p:spPr>
              <a:xfrm>
                <a:off x="3592055" y="2894553"/>
                <a:ext cx="1110996" cy="1110996"/>
              </a:xfrm>
              <a:prstGeom prst="ellips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" name="부분 원형 47">
                <a:extLst>
                  <a:ext uri="{FF2B5EF4-FFF2-40B4-BE49-F238E27FC236}">
                    <a16:creationId xmlns="" xmlns:a16="http://schemas.microsoft.com/office/drawing/2014/main" id="{B3E13030-CA86-4F97-9B28-A3B6AF01763A}"/>
                  </a:ext>
                </a:extLst>
              </p:cNvPr>
              <p:cNvSpPr/>
              <p:nvPr/>
            </p:nvSpPr>
            <p:spPr>
              <a:xfrm>
                <a:off x="3818132" y="2740664"/>
                <a:ext cx="1110996" cy="1110996"/>
              </a:xfrm>
              <a:prstGeom prst="pie">
                <a:avLst>
                  <a:gd name="adj1" fmla="val 16368081"/>
                  <a:gd name="adj2" fmla="val 6215284"/>
                </a:avLst>
              </a:prstGeom>
              <a:solidFill>
                <a:schemeClr val="bg1"/>
              </a:solidFill>
              <a:ln w="1905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" name="직사각형 48">
                <a:extLst>
                  <a:ext uri="{FF2B5EF4-FFF2-40B4-BE49-F238E27FC236}">
                    <a16:creationId xmlns="" xmlns:a16="http://schemas.microsoft.com/office/drawing/2014/main" id="{40015AB6-3465-477C-BEE6-8C81088CB2AA}"/>
                  </a:ext>
                </a:extLst>
              </p:cNvPr>
              <p:cNvSpPr/>
              <p:nvPr/>
            </p:nvSpPr>
            <p:spPr>
              <a:xfrm>
                <a:off x="3817185" y="3359244"/>
                <a:ext cx="520654" cy="2340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4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의류</a:t>
                </a:r>
              </a:p>
            </p:txBody>
          </p:sp>
          <p:sp>
            <p:nvSpPr>
              <p:cNvPr id="50" name="직사각형 49">
                <a:extLst>
                  <a:ext uri="{FF2B5EF4-FFF2-40B4-BE49-F238E27FC236}">
                    <a16:creationId xmlns="" xmlns:a16="http://schemas.microsoft.com/office/drawing/2014/main" id="{D4CF9223-63C6-4A0E-BC16-4AF5C7501CB4}"/>
                  </a:ext>
                </a:extLst>
              </p:cNvPr>
              <p:cNvSpPr/>
              <p:nvPr/>
            </p:nvSpPr>
            <p:spPr>
              <a:xfrm>
                <a:off x="4450877" y="3230417"/>
                <a:ext cx="778905" cy="21064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ko-KR" sz="120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accent6">
                        <a:lumMod val="50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54%</a:t>
                </a:r>
                <a:endParaRPr lang="ko-KR" altLang="en-US" sz="12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6">
                      <a:lumMod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</p:grpSp>
        <p:grpSp>
          <p:nvGrpSpPr>
            <p:cNvPr id="26" name="그룹 25">
              <a:extLst>
                <a:ext uri="{FF2B5EF4-FFF2-40B4-BE49-F238E27FC236}">
                  <a16:creationId xmlns="" xmlns:a16="http://schemas.microsoft.com/office/drawing/2014/main" id="{13FD5A5F-6BDB-401A-89A7-AFB29DCDEDD7}"/>
                </a:ext>
              </a:extLst>
            </p:cNvPr>
            <p:cNvGrpSpPr/>
            <p:nvPr/>
          </p:nvGrpSpPr>
          <p:grpSpPr>
            <a:xfrm>
              <a:off x="3428240" y="4679182"/>
              <a:ext cx="1460939" cy="1463271"/>
              <a:chOff x="3428240" y="4679182"/>
              <a:chExt cx="1460939" cy="1463271"/>
            </a:xfrm>
          </p:grpSpPr>
          <p:sp>
            <p:nvSpPr>
              <p:cNvPr id="41" name="타원 40">
                <a:extLst>
                  <a:ext uri="{FF2B5EF4-FFF2-40B4-BE49-F238E27FC236}">
                    <a16:creationId xmlns="" xmlns:a16="http://schemas.microsoft.com/office/drawing/2014/main" id="{C2619843-2326-443D-B4A3-2C98D7109E66}"/>
                  </a:ext>
                </a:extLst>
              </p:cNvPr>
              <p:cNvSpPr/>
              <p:nvPr/>
            </p:nvSpPr>
            <p:spPr>
              <a:xfrm>
                <a:off x="3428240" y="4679182"/>
                <a:ext cx="1460939" cy="1460941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42" name="그룹 41">
                <a:extLst>
                  <a:ext uri="{FF2B5EF4-FFF2-40B4-BE49-F238E27FC236}">
                    <a16:creationId xmlns="" xmlns:a16="http://schemas.microsoft.com/office/drawing/2014/main" id="{8BF70D1E-7140-4EBF-A198-4DA365AF68BA}"/>
                  </a:ext>
                </a:extLst>
              </p:cNvPr>
              <p:cNvGrpSpPr/>
              <p:nvPr/>
            </p:nvGrpSpPr>
            <p:grpSpPr>
              <a:xfrm>
                <a:off x="3428240" y="4681512"/>
                <a:ext cx="1460939" cy="1460941"/>
                <a:chOff x="3428240" y="4681512"/>
                <a:chExt cx="1460939" cy="1460941"/>
              </a:xfrm>
            </p:grpSpPr>
            <p:sp>
              <p:nvSpPr>
                <p:cNvPr id="43" name="직사각형 42">
                  <a:extLst>
                    <a:ext uri="{FF2B5EF4-FFF2-40B4-BE49-F238E27FC236}">
                      <a16:creationId xmlns="" xmlns:a16="http://schemas.microsoft.com/office/drawing/2014/main" id="{8A83C595-8689-4EA5-BA92-E3EFC390C1BB}"/>
                    </a:ext>
                  </a:extLst>
                </p:cNvPr>
                <p:cNvSpPr/>
                <p:nvPr/>
              </p:nvSpPr>
              <p:spPr>
                <a:xfrm>
                  <a:off x="3826137" y="4799788"/>
                  <a:ext cx="780706" cy="30777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ko-KR" altLang="en-US" sz="1400">
                      <a:ln>
                        <a:solidFill>
                          <a:schemeClr val="accent1">
                            <a:shade val="50000"/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사용후</a:t>
                  </a:r>
                </a:p>
              </p:txBody>
            </p:sp>
            <p:sp>
              <p:nvSpPr>
                <p:cNvPr id="44" name="부분 원형 43">
                  <a:extLst>
                    <a:ext uri="{FF2B5EF4-FFF2-40B4-BE49-F238E27FC236}">
                      <a16:creationId xmlns="" xmlns:a16="http://schemas.microsoft.com/office/drawing/2014/main" id="{9715D1DF-AF3F-4C26-943B-59D8F92F972A}"/>
                    </a:ext>
                  </a:extLst>
                </p:cNvPr>
                <p:cNvSpPr/>
                <p:nvPr/>
              </p:nvSpPr>
              <p:spPr>
                <a:xfrm>
                  <a:off x="3428240" y="4681512"/>
                  <a:ext cx="1460939" cy="1460941"/>
                </a:xfrm>
                <a:prstGeom prst="pie">
                  <a:avLst>
                    <a:gd name="adj1" fmla="val 8355979"/>
                    <a:gd name="adj2" fmla="val 12933096"/>
                  </a:avLst>
                </a:prstGeom>
                <a:solidFill>
                  <a:schemeClr val="accent6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5" name="직사각형 44">
                  <a:extLst>
                    <a:ext uri="{FF2B5EF4-FFF2-40B4-BE49-F238E27FC236}">
                      <a16:creationId xmlns="" xmlns:a16="http://schemas.microsoft.com/office/drawing/2014/main" id="{449D9C9D-4BBE-4FA9-98E4-D8657BF93C79}"/>
                    </a:ext>
                  </a:extLst>
                </p:cNvPr>
                <p:cNvSpPr/>
                <p:nvPr/>
              </p:nvSpPr>
              <p:spPr>
                <a:xfrm>
                  <a:off x="4204529" y="5179114"/>
                  <a:ext cx="684650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altLang="ko-KR" sz="1400">
                      <a:ln>
                        <a:solidFill>
                          <a:schemeClr val="accent1">
                            <a:shade val="50000"/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나눔스퀘어 ExtraBold" panose="020B0600000101010101" pitchFamily="50" charset="-127"/>
                      <a:ea typeface="나눔스퀘어 ExtraBold" panose="020B0600000101010101" pitchFamily="50" charset="-127"/>
                    </a:rPr>
                    <a:t>80%</a:t>
                  </a:r>
                </a:p>
                <a:p>
                  <a:r>
                    <a:rPr lang="ko-KR" altLang="en-US" sz="1400">
                      <a:ln>
                        <a:solidFill>
                          <a:schemeClr val="accent1">
                            <a:shade val="50000"/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나눔스퀘어 ExtraBold" panose="020B0600000101010101" pitchFamily="50" charset="-127"/>
                      <a:ea typeface="나눔스퀘어 ExtraBold" panose="020B0600000101010101" pitchFamily="50" charset="-127"/>
                    </a:rPr>
                    <a:t>폐기</a:t>
                  </a:r>
                </a:p>
              </p:txBody>
            </p:sp>
            <p:sp>
              <p:nvSpPr>
                <p:cNvPr id="46" name="직사각형 45">
                  <a:extLst>
                    <a:ext uri="{FF2B5EF4-FFF2-40B4-BE49-F238E27FC236}">
                      <a16:creationId xmlns="" xmlns:a16="http://schemas.microsoft.com/office/drawing/2014/main" id="{90030C6F-AEA7-47A3-92FB-B85FD21C93CE}"/>
                    </a:ext>
                  </a:extLst>
                </p:cNvPr>
                <p:cNvSpPr/>
                <p:nvPr/>
              </p:nvSpPr>
              <p:spPr>
                <a:xfrm>
                  <a:off x="3464762" y="5204514"/>
                  <a:ext cx="684650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altLang="ko-KR" sz="1200">
                      <a:ln>
                        <a:solidFill>
                          <a:schemeClr val="accent1">
                            <a:shade val="50000"/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나눔스퀘어 ExtraBold" panose="020B0600000101010101" pitchFamily="50" charset="-127"/>
                      <a:ea typeface="나눔스퀘어 ExtraBold" panose="020B0600000101010101" pitchFamily="50" charset="-127"/>
                    </a:rPr>
                    <a:t>20%</a:t>
                  </a:r>
                </a:p>
                <a:p>
                  <a:r>
                    <a:rPr lang="ko-KR" altLang="en-US" sz="1200">
                      <a:ln>
                        <a:solidFill>
                          <a:schemeClr val="accent1">
                            <a:shade val="50000"/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나눔스퀘어 ExtraBold" panose="020B0600000101010101" pitchFamily="50" charset="-127"/>
                      <a:ea typeface="나눔스퀘어 ExtraBold" panose="020B0600000101010101" pitchFamily="50" charset="-127"/>
                    </a:rPr>
                    <a:t>수거</a:t>
                  </a:r>
                </a:p>
              </p:txBody>
            </p:sp>
          </p:grpSp>
        </p:grpSp>
        <p:sp>
          <p:nvSpPr>
            <p:cNvPr id="27" name="타원 26">
              <a:extLst>
                <a:ext uri="{FF2B5EF4-FFF2-40B4-BE49-F238E27FC236}">
                  <a16:creationId xmlns="" xmlns:a16="http://schemas.microsoft.com/office/drawing/2014/main" id="{C136C946-8829-4E9C-8B5C-E0969C076CAC}"/>
                </a:ext>
              </a:extLst>
            </p:cNvPr>
            <p:cNvSpPr/>
            <p:nvPr/>
          </p:nvSpPr>
          <p:spPr>
            <a:xfrm>
              <a:off x="5926701" y="4813828"/>
              <a:ext cx="1191650" cy="119165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부분 원형 27">
              <a:extLst>
                <a:ext uri="{FF2B5EF4-FFF2-40B4-BE49-F238E27FC236}">
                  <a16:creationId xmlns="" xmlns:a16="http://schemas.microsoft.com/office/drawing/2014/main" id="{2341B5BF-2C6A-46BC-8B7B-284BC0134729}"/>
                </a:ext>
              </a:extLst>
            </p:cNvPr>
            <p:cNvSpPr/>
            <p:nvPr/>
          </p:nvSpPr>
          <p:spPr>
            <a:xfrm>
              <a:off x="5926701" y="4816158"/>
              <a:ext cx="1191650" cy="1191650"/>
            </a:xfrm>
            <a:prstGeom prst="pie">
              <a:avLst>
                <a:gd name="adj1" fmla="val 6622626"/>
                <a:gd name="adj2" fmla="val 14812284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타원 28">
              <a:extLst>
                <a:ext uri="{FF2B5EF4-FFF2-40B4-BE49-F238E27FC236}">
                  <a16:creationId xmlns="" xmlns:a16="http://schemas.microsoft.com/office/drawing/2014/main" id="{06826DC6-96FB-4C49-88F6-C97BCF1EF1AA}"/>
                </a:ext>
              </a:extLst>
            </p:cNvPr>
            <p:cNvSpPr/>
            <p:nvPr/>
          </p:nvSpPr>
          <p:spPr>
            <a:xfrm>
              <a:off x="1535964" y="4994847"/>
              <a:ext cx="935992" cy="93599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="" xmlns:a16="http://schemas.microsoft.com/office/drawing/2014/main" id="{1F2AFFB2-7174-4203-9702-0F14F9486D5C}"/>
                </a:ext>
              </a:extLst>
            </p:cNvPr>
            <p:cNvSpPr/>
            <p:nvPr/>
          </p:nvSpPr>
          <p:spPr>
            <a:xfrm>
              <a:off x="6536595" y="5179114"/>
              <a:ext cx="684650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US" altLang="ko-KR" sz="14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70%</a:t>
              </a:r>
            </a:p>
            <a:p>
              <a:r>
                <a:rPr lang="ko-KR" altLang="en-US" sz="14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매립</a:t>
              </a: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="" xmlns:a16="http://schemas.microsoft.com/office/drawing/2014/main" id="{A3F03269-5CBF-4550-B9F4-661B4598B3A9}"/>
                </a:ext>
              </a:extLst>
            </p:cNvPr>
            <p:cNvSpPr/>
            <p:nvPr/>
          </p:nvSpPr>
          <p:spPr>
            <a:xfrm>
              <a:off x="5977803" y="5204514"/>
              <a:ext cx="684650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US" altLang="ko-KR" sz="12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30%</a:t>
              </a:r>
            </a:p>
            <a:p>
              <a:r>
                <a:rPr lang="ko-KR" altLang="en-US" sz="12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소각</a:t>
              </a:r>
            </a:p>
          </p:txBody>
        </p:sp>
        <p:sp>
          <p:nvSpPr>
            <p:cNvPr id="32" name="부분 원형 31">
              <a:extLst>
                <a:ext uri="{FF2B5EF4-FFF2-40B4-BE49-F238E27FC236}">
                  <a16:creationId xmlns="" xmlns:a16="http://schemas.microsoft.com/office/drawing/2014/main" id="{485DB669-0B3E-4ADA-8EBD-08DC763A1471}"/>
                </a:ext>
              </a:extLst>
            </p:cNvPr>
            <p:cNvSpPr/>
            <p:nvPr/>
          </p:nvSpPr>
          <p:spPr>
            <a:xfrm>
              <a:off x="1535964" y="4994846"/>
              <a:ext cx="935992" cy="935993"/>
            </a:xfrm>
            <a:prstGeom prst="pie">
              <a:avLst>
                <a:gd name="adj1" fmla="val 5414616"/>
                <a:gd name="adj2" fmla="val 2630039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부분 원형 32">
              <a:extLst>
                <a:ext uri="{FF2B5EF4-FFF2-40B4-BE49-F238E27FC236}">
                  <a16:creationId xmlns="" xmlns:a16="http://schemas.microsoft.com/office/drawing/2014/main" id="{F1DE6911-A4BF-439E-99AE-D8DA2023ED5C}"/>
                </a:ext>
              </a:extLst>
            </p:cNvPr>
            <p:cNvSpPr/>
            <p:nvPr/>
          </p:nvSpPr>
          <p:spPr>
            <a:xfrm>
              <a:off x="1535964" y="4996340"/>
              <a:ext cx="935992" cy="935993"/>
            </a:xfrm>
            <a:prstGeom prst="pie">
              <a:avLst>
                <a:gd name="adj1" fmla="val 5414616"/>
                <a:gd name="adj2" fmla="val 16239108"/>
              </a:avLst>
            </a:prstGeom>
            <a:solidFill>
              <a:srgbClr val="92C4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="" xmlns:a16="http://schemas.microsoft.com/office/drawing/2014/main" id="{912CD14B-0D70-46E0-8DDC-F7B16C810B3C}"/>
                </a:ext>
              </a:extLst>
            </p:cNvPr>
            <p:cNvSpPr/>
            <p:nvPr/>
          </p:nvSpPr>
          <p:spPr>
            <a:xfrm>
              <a:off x="1987923" y="5219597"/>
              <a:ext cx="521016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1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40%</a:t>
              </a:r>
              <a:endParaRPr lang="ko-KR" altLang="en-US" sz="11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="" xmlns:a16="http://schemas.microsoft.com/office/drawing/2014/main" id="{DF541762-8548-46E8-B7F7-D20467806EBE}"/>
                </a:ext>
              </a:extLst>
            </p:cNvPr>
            <p:cNvSpPr/>
            <p:nvPr/>
          </p:nvSpPr>
          <p:spPr>
            <a:xfrm>
              <a:off x="1526937" y="5306371"/>
              <a:ext cx="521016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1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50%</a:t>
              </a:r>
              <a:endParaRPr lang="ko-KR" altLang="en-US" sz="11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="" xmlns:a16="http://schemas.microsoft.com/office/drawing/2014/main" id="{65541BDE-92DD-45A0-9D9C-B3012D9870FD}"/>
                </a:ext>
              </a:extLst>
            </p:cNvPr>
            <p:cNvSpPr/>
            <p:nvPr/>
          </p:nvSpPr>
          <p:spPr>
            <a:xfrm>
              <a:off x="1892824" y="5613587"/>
              <a:ext cx="521016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1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10%</a:t>
              </a:r>
              <a:endParaRPr lang="ko-KR" altLang="en-US" sz="11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pic>
          <p:nvPicPr>
            <p:cNvPr id="37" name="그림 36">
              <a:extLst>
                <a:ext uri="{FF2B5EF4-FFF2-40B4-BE49-F238E27FC236}">
                  <a16:creationId xmlns="" xmlns:a16="http://schemas.microsoft.com/office/drawing/2014/main" id="{D02CFA3B-8159-4DDF-961D-2ED66E07B5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2647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328076" flipV="1">
              <a:off x="2561682" y="4816683"/>
              <a:ext cx="3194052" cy="2351796"/>
            </a:xfrm>
            <a:prstGeom prst="rect">
              <a:avLst/>
            </a:prstGeom>
          </p:spPr>
        </p:pic>
        <p:sp>
          <p:nvSpPr>
            <p:cNvPr id="38" name="아래쪽 화살표 1">
              <a:extLst>
                <a:ext uri="{FF2B5EF4-FFF2-40B4-BE49-F238E27FC236}">
                  <a16:creationId xmlns="" xmlns:a16="http://schemas.microsoft.com/office/drawing/2014/main" id="{D69282C6-9B19-4796-8108-F6159805889F}"/>
                </a:ext>
              </a:extLst>
            </p:cNvPr>
            <p:cNvSpPr/>
            <p:nvPr/>
          </p:nvSpPr>
          <p:spPr>
            <a:xfrm>
              <a:off x="3828276" y="4194480"/>
              <a:ext cx="660864" cy="413153"/>
            </a:xfrm>
            <a:prstGeom prst="downArrow">
              <a:avLst>
                <a:gd name="adj1" fmla="val 60163"/>
                <a:gd name="adj2" fmla="val 54394"/>
              </a:avLst>
            </a:prstGeom>
            <a:gradFill flip="none" rotWithShape="1">
              <a:gsLst>
                <a:gs pos="64000">
                  <a:srgbClr val="95A589"/>
                </a:gs>
                <a:gs pos="41585">
                  <a:srgbClr val="5B7449"/>
                </a:gs>
                <a:gs pos="83000">
                  <a:srgbClr val="C4CDBD"/>
                </a:gs>
                <a:gs pos="0">
                  <a:schemeClr val="accent6">
                    <a:lumMod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1200" cap="none" spc="0" normalizeH="0" baseline="0" noProof="0" dirty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endParaRPr>
            </a:p>
          </p:txBody>
        </p:sp>
        <p:sp>
          <p:nvSpPr>
            <p:cNvPr id="39" name="아래쪽 화살표 1">
              <a:extLst>
                <a:ext uri="{FF2B5EF4-FFF2-40B4-BE49-F238E27FC236}">
                  <a16:creationId xmlns="" xmlns:a16="http://schemas.microsoft.com/office/drawing/2014/main" id="{EF1DC06B-60D5-4074-95B0-A0FB6A2B3AA7}"/>
                </a:ext>
              </a:extLst>
            </p:cNvPr>
            <p:cNvSpPr/>
            <p:nvPr/>
          </p:nvSpPr>
          <p:spPr>
            <a:xfrm>
              <a:off x="3828276" y="2252191"/>
              <a:ext cx="660864" cy="413153"/>
            </a:xfrm>
            <a:prstGeom prst="downArrow">
              <a:avLst>
                <a:gd name="adj1" fmla="val 60163"/>
                <a:gd name="adj2" fmla="val 54394"/>
              </a:avLst>
            </a:prstGeom>
            <a:gradFill flip="none" rotWithShape="1">
              <a:gsLst>
                <a:gs pos="64000">
                  <a:srgbClr val="95A589"/>
                </a:gs>
                <a:gs pos="41585">
                  <a:srgbClr val="5B7449"/>
                </a:gs>
                <a:gs pos="83000">
                  <a:srgbClr val="C4CDBD"/>
                </a:gs>
                <a:gs pos="0">
                  <a:schemeClr val="accent6">
                    <a:lumMod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1200" cap="none" spc="0" normalizeH="0" baseline="0" noProof="0" dirty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="" xmlns:a16="http://schemas.microsoft.com/office/drawing/2014/main" id="{4D5FD218-80A6-4E7A-BFBE-9A573A33D224}"/>
                </a:ext>
              </a:extLst>
            </p:cNvPr>
            <p:cNvSpPr/>
            <p:nvPr/>
          </p:nvSpPr>
          <p:spPr>
            <a:xfrm>
              <a:off x="4840316" y="6350282"/>
              <a:ext cx="780706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4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재폐기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229799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B8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="" xmlns:a16="http://schemas.microsoft.com/office/drawing/2014/main" id="{50F1680D-1278-486C-982E-CDE53E4A5067}"/>
              </a:ext>
            </a:extLst>
          </p:cNvPr>
          <p:cNvSpPr/>
          <p:nvPr/>
        </p:nvSpPr>
        <p:spPr>
          <a:xfrm>
            <a:off x="728797" y="438912"/>
            <a:ext cx="691977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spc="-5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패스트</a:t>
            </a:r>
            <a:r>
              <a:rPr lang="ko-KR" altLang="en-US" sz="2800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패션과 </a:t>
            </a:r>
            <a:r>
              <a:rPr lang="ko-KR" altLang="en-US" sz="2800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기후변화</a:t>
            </a:r>
            <a:endParaRPr lang="en-US" altLang="ko-KR" sz="2800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924" y="1225507"/>
            <a:ext cx="3810000" cy="231457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2362" y="1225507"/>
            <a:ext cx="3810000" cy="231457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924" y="3803456"/>
            <a:ext cx="3810000" cy="231457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2362" y="3803457"/>
            <a:ext cx="3810000" cy="2314575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="" xmlns:a16="http://schemas.microsoft.com/office/drawing/2014/main" id="{EF489889-C327-43FA-8605-D93839C8F559}"/>
              </a:ext>
            </a:extLst>
          </p:cNvPr>
          <p:cNvSpPr txBox="1"/>
          <p:nvPr/>
        </p:nvSpPr>
        <p:spPr>
          <a:xfrm>
            <a:off x="2421924" y="6150573"/>
            <a:ext cx="621030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900" dirty="0" smtClean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9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출처 </a:t>
            </a:r>
            <a:r>
              <a:rPr lang="en-US" altLang="ko-KR" sz="9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9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키즈현대</a:t>
            </a:r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(https://</a:t>
            </a:r>
            <a:r>
              <a:rPr lang="en-US" altLang="ko-KR" sz="9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kidshyundai.tistory.com/1086</a:t>
            </a:r>
            <a:r>
              <a:rPr lang="en-US" altLang="ko-KR" sz="900" dirty="0" smtClean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</a:t>
            </a:r>
            <a:endParaRPr lang="en-US" altLang="ko-KR" sz="90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990662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B8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="" xmlns:a16="http://schemas.microsoft.com/office/drawing/2014/main" id="{50F1680D-1278-486C-982E-CDE53E4A5067}"/>
              </a:ext>
            </a:extLst>
          </p:cNvPr>
          <p:cNvSpPr/>
          <p:nvPr/>
        </p:nvSpPr>
        <p:spPr>
          <a:xfrm>
            <a:off x="728797" y="438912"/>
            <a:ext cx="691977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spc="-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지금 </a:t>
            </a:r>
            <a:r>
              <a:rPr lang="ko-KR" altLang="en-US" sz="2800" spc="-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내가 입고 있는 </a:t>
            </a:r>
            <a:r>
              <a:rPr lang="ko-KR" altLang="en-US" sz="2800" spc="-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옷</a:t>
            </a:r>
            <a:r>
              <a:rPr lang="ko-KR" altLang="en-US" sz="2800" spc="-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은</a:t>
            </a:r>
            <a:r>
              <a:rPr lang="en-US" altLang="ko-KR" sz="2800" spc="-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?</a:t>
            </a:r>
          </a:p>
        </p:txBody>
      </p:sp>
      <p:graphicFrame>
        <p:nvGraphicFramePr>
          <p:cNvPr id="3" name="표 5">
            <a:extLst>
              <a:ext uri="{FF2B5EF4-FFF2-40B4-BE49-F238E27FC236}">
                <a16:creationId xmlns="" xmlns:a16="http://schemas.microsoft.com/office/drawing/2014/main" id="{90201A2F-7368-4410-9C74-F1FCADEA83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2510485"/>
              </p:ext>
            </p:extLst>
          </p:nvPr>
        </p:nvGraphicFramePr>
        <p:xfrm>
          <a:off x="389274" y="1125538"/>
          <a:ext cx="8365453" cy="5308214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718926">
                  <a:extLst>
                    <a:ext uri="{9D8B030D-6E8A-4147-A177-3AD203B41FA5}">
                      <a16:colId xmlns="" xmlns:a16="http://schemas.microsoft.com/office/drawing/2014/main" val="766674348"/>
                    </a:ext>
                  </a:extLst>
                </a:gridCol>
                <a:gridCol w="2215509">
                  <a:extLst>
                    <a:ext uri="{9D8B030D-6E8A-4147-A177-3AD203B41FA5}">
                      <a16:colId xmlns="" xmlns:a16="http://schemas.microsoft.com/office/drawing/2014/main" val="839372962"/>
                    </a:ext>
                  </a:extLst>
                </a:gridCol>
                <a:gridCol w="2215509">
                  <a:extLst>
                    <a:ext uri="{9D8B030D-6E8A-4147-A177-3AD203B41FA5}">
                      <a16:colId xmlns="" xmlns:a16="http://schemas.microsoft.com/office/drawing/2014/main" val="3059498681"/>
                    </a:ext>
                  </a:extLst>
                </a:gridCol>
                <a:gridCol w="2215509">
                  <a:extLst>
                    <a:ext uri="{9D8B030D-6E8A-4147-A177-3AD203B41FA5}">
                      <a16:colId xmlns="" xmlns:a16="http://schemas.microsoft.com/office/drawing/2014/main" val="2271622930"/>
                    </a:ext>
                  </a:extLst>
                </a:gridCol>
              </a:tblGrid>
              <a:tr h="860394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800" b="0" kern="1200" spc="-8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구분</a:t>
                      </a: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31000">
                          <a:srgbClr val="4A4CAC"/>
                        </a:gs>
                        <a:gs pos="97000">
                          <a:srgbClr val="4B5EAB"/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800" b="0" kern="12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티셔츠</a:t>
                      </a: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31000">
                          <a:srgbClr val="4A4CAC"/>
                        </a:gs>
                        <a:gs pos="97000">
                          <a:srgbClr val="4B5EAB"/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800" b="0" kern="12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바지</a:t>
                      </a: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31000">
                          <a:srgbClr val="4A4CAC"/>
                        </a:gs>
                        <a:gs pos="97000">
                          <a:srgbClr val="4B5EAB"/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800" b="0" kern="12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기타</a:t>
                      </a: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31000">
                          <a:srgbClr val="4A4CAC"/>
                        </a:gs>
                        <a:gs pos="97000">
                          <a:srgbClr val="4B5EAB"/>
                        </a:gs>
                      </a:gsLst>
                      <a:lin ang="16200000" scaled="1"/>
                    </a:gradFill>
                  </a:tcPr>
                </a:tc>
                <a:extLst>
                  <a:ext uri="{0D108BD9-81ED-4DB2-BD59-A6C34878D82A}">
                    <a16:rowId xmlns="" xmlns:a16="http://schemas.microsoft.com/office/drawing/2014/main" val="3770019424"/>
                  </a:ext>
                </a:extLst>
              </a:tr>
              <a:tr h="1111955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400" kern="12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브랜드</a:t>
                      </a: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684495101"/>
                  </a:ext>
                </a:extLst>
              </a:tr>
              <a:tr h="1111955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400" kern="12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생산지</a:t>
                      </a: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530598289"/>
                  </a:ext>
                </a:extLst>
              </a:tr>
              <a:tr h="1111955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400" kern="12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구입 시기</a:t>
                      </a: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283054751"/>
                  </a:ext>
                </a:extLst>
              </a:tr>
              <a:tr h="1111955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400" kern="12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재구매 시기</a:t>
                      </a: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5335536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616258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B8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="" xmlns:a16="http://schemas.microsoft.com/office/drawing/2014/main" id="{50F1680D-1278-486C-982E-CDE53E4A5067}"/>
              </a:ext>
            </a:extLst>
          </p:cNvPr>
          <p:cNvSpPr/>
          <p:nvPr/>
        </p:nvSpPr>
        <p:spPr>
          <a:xfrm>
            <a:off x="728797" y="372237"/>
            <a:ext cx="76655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온실가스 배출량을 줄이기 </a:t>
            </a:r>
            <a:r>
              <a:rPr lang="ko-KR" altLang="en-US" sz="2800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위한 </a:t>
            </a:r>
            <a:r>
              <a:rPr lang="ko-KR" altLang="en-US" sz="2800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의류업체의 </a:t>
            </a:r>
            <a:r>
              <a:rPr lang="ko-KR" altLang="en-US" sz="28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노력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="" xmlns:a16="http://schemas.microsoft.com/office/drawing/2014/main" id="{63EC71D6-5E4F-4B20-9DE4-08827C34348B}"/>
              </a:ext>
            </a:extLst>
          </p:cNvPr>
          <p:cNvSpPr/>
          <p:nvPr/>
        </p:nvSpPr>
        <p:spPr>
          <a:xfrm flipH="1">
            <a:off x="4843788" y="3899407"/>
            <a:ext cx="3459955" cy="2404582"/>
          </a:xfrm>
          <a:prstGeom prst="roundRect">
            <a:avLst>
              <a:gd name="adj" fmla="val 9427"/>
            </a:avLst>
          </a:prstGeom>
          <a:gradFill flip="none" rotWithShape="1">
            <a:gsLst>
              <a:gs pos="100000">
                <a:schemeClr val="bg1">
                  <a:lumMod val="95000"/>
                </a:schemeClr>
              </a:gs>
              <a:gs pos="0">
                <a:schemeClr val="bg1"/>
              </a:gs>
            </a:gsLst>
            <a:lin ang="5400000" scaled="1"/>
            <a:tileRect/>
          </a:gradFill>
          <a:ln w="3175">
            <a:solidFill>
              <a:schemeClr val="bg1">
                <a:lumMod val="75000"/>
              </a:schemeClr>
            </a:solidFill>
          </a:ln>
          <a:effectLst>
            <a:outerShdw blurRad="254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ko-KR" altLang="en-US" sz="600" spc="-15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1" name="사각형: 잘린 한쪽 모서리 10">
            <a:extLst>
              <a:ext uri="{FF2B5EF4-FFF2-40B4-BE49-F238E27FC236}">
                <a16:creationId xmlns="" xmlns:a16="http://schemas.microsoft.com/office/drawing/2014/main" id="{8DD5A874-5C2C-47E5-A0D1-D8E06F73C0F8}"/>
              </a:ext>
            </a:extLst>
          </p:cNvPr>
          <p:cNvSpPr/>
          <p:nvPr/>
        </p:nvSpPr>
        <p:spPr>
          <a:xfrm>
            <a:off x="4843788" y="4089707"/>
            <a:ext cx="2189823" cy="400110"/>
          </a:xfrm>
          <a:prstGeom prst="snip1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="" xmlns:a16="http://schemas.microsoft.com/office/drawing/2014/main" id="{0D6E400F-48D7-4DA3-AEC9-20475736F804}"/>
              </a:ext>
            </a:extLst>
          </p:cNvPr>
          <p:cNvSpPr/>
          <p:nvPr/>
        </p:nvSpPr>
        <p:spPr>
          <a:xfrm>
            <a:off x="4918674" y="4089707"/>
            <a:ext cx="183405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물 사용량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="" xmlns:a16="http://schemas.microsoft.com/office/drawing/2014/main" id="{0E9B1859-CC5F-414A-889C-F553448B8EDA}"/>
              </a:ext>
            </a:extLst>
          </p:cNvPr>
          <p:cNvSpPr/>
          <p:nvPr/>
        </p:nvSpPr>
        <p:spPr>
          <a:xfrm>
            <a:off x="5193481" y="5590983"/>
            <a:ext cx="276057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36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19% </a:t>
            </a:r>
            <a:r>
              <a:rPr lang="ko-KR" altLang="en-US" sz="36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절감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="" xmlns:a16="http://schemas.microsoft.com/office/drawing/2014/main" id="{14EBD1A8-0946-432D-9408-5B6F87E7728A}"/>
              </a:ext>
            </a:extLst>
          </p:cNvPr>
          <p:cNvSpPr/>
          <p:nvPr/>
        </p:nvSpPr>
        <p:spPr>
          <a:xfrm flipH="1">
            <a:off x="745978" y="3899407"/>
            <a:ext cx="3459955" cy="2404582"/>
          </a:xfrm>
          <a:prstGeom prst="roundRect">
            <a:avLst>
              <a:gd name="adj" fmla="val 9427"/>
            </a:avLst>
          </a:prstGeom>
          <a:gradFill flip="none" rotWithShape="1">
            <a:gsLst>
              <a:gs pos="100000">
                <a:schemeClr val="bg1">
                  <a:lumMod val="95000"/>
                </a:schemeClr>
              </a:gs>
              <a:gs pos="0">
                <a:schemeClr val="bg1"/>
              </a:gs>
            </a:gsLst>
            <a:lin ang="5400000" scaled="1"/>
            <a:tileRect/>
          </a:gradFill>
          <a:ln w="3175">
            <a:solidFill>
              <a:schemeClr val="bg1">
                <a:lumMod val="75000"/>
              </a:schemeClr>
            </a:solidFill>
          </a:ln>
          <a:effectLst>
            <a:outerShdw blurRad="254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ko-KR" altLang="en-US" sz="600" spc="-15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5" name="사각형: 잘린 한쪽 모서리 14">
            <a:extLst>
              <a:ext uri="{FF2B5EF4-FFF2-40B4-BE49-F238E27FC236}">
                <a16:creationId xmlns="" xmlns:a16="http://schemas.microsoft.com/office/drawing/2014/main" id="{724EABBD-6956-41CF-ACA8-FB6081EDAFBA}"/>
              </a:ext>
            </a:extLst>
          </p:cNvPr>
          <p:cNvSpPr/>
          <p:nvPr/>
        </p:nvSpPr>
        <p:spPr>
          <a:xfrm>
            <a:off x="745978" y="4089707"/>
            <a:ext cx="2189823" cy="400110"/>
          </a:xfrm>
          <a:prstGeom prst="snip1Rect">
            <a:avLst>
              <a:gd name="adj" fmla="val 5000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="" xmlns:a16="http://schemas.microsoft.com/office/drawing/2014/main" id="{B4B8CA76-9D7E-4362-937B-95E4E0CBAB52}"/>
              </a:ext>
            </a:extLst>
          </p:cNvPr>
          <p:cNvSpPr/>
          <p:nvPr/>
        </p:nvSpPr>
        <p:spPr>
          <a:xfrm>
            <a:off x="820864" y="4099233"/>
            <a:ext cx="1931282" cy="3847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900" spc="-1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온실가스 배출량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="" xmlns:a16="http://schemas.microsoft.com/office/drawing/2014/main" id="{C6842A37-5294-4C27-9090-F05A3D44A501}"/>
              </a:ext>
            </a:extLst>
          </p:cNvPr>
          <p:cNvSpPr/>
          <p:nvPr/>
        </p:nvSpPr>
        <p:spPr>
          <a:xfrm>
            <a:off x="1095671" y="5590983"/>
            <a:ext cx="276057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36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7030A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19% </a:t>
            </a:r>
            <a:r>
              <a:rPr lang="ko-KR" altLang="en-US" sz="36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7030A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절감</a:t>
            </a:r>
          </a:p>
        </p:txBody>
      </p:sp>
      <p:sp>
        <p:nvSpPr>
          <p:cNvPr id="19" name="사각형: 둥근 모서리 18">
            <a:extLst>
              <a:ext uri="{FF2B5EF4-FFF2-40B4-BE49-F238E27FC236}">
                <a16:creationId xmlns="" xmlns:a16="http://schemas.microsoft.com/office/drawing/2014/main" id="{07607A38-5FFE-475F-A9C9-5A74FA9F7A39}"/>
              </a:ext>
            </a:extLst>
          </p:cNvPr>
          <p:cNvSpPr/>
          <p:nvPr/>
        </p:nvSpPr>
        <p:spPr>
          <a:xfrm flipH="1">
            <a:off x="4843788" y="1177325"/>
            <a:ext cx="3459955" cy="2404582"/>
          </a:xfrm>
          <a:prstGeom prst="roundRect">
            <a:avLst>
              <a:gd name="adj" fmla="val 9427"/>
            </a:avLst>
          </a:prstGeom>
          <a:gradFill flip="none" rotWithShape="1">
            <a:gsLst>
              <a:gs pos="100000">
                <a:schemeClr val="bg1">
                  <a:lumMod val="95000"/>
                </a:schemeClr>
              </a:gs>
              <a:gs pos="0">
                <a:schemeClr val="bg1"/>
              </a:gs>
            </a:gsLst>
            <a:lin ang="5400000" scaled="1"/>
            <a:tileRect/>
          </a:gradFill>
          <a:ln w="3175">
            <a:solidFill>
              <a:schemeClr val="bg1">
                <a:lumMod val="75000"/>
              </a:schemeClr>
            </a:solidFill>
          </a:ln>
          <a:effectLst>
            <a:outerShdw blurRad="254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ko-KR" altLang="en-US" sz="600" spc="-15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0" name="사각형: 잘린 한쪽 모서리 19">
            <a:extLst>
              <a:ext uri="{FF2B5EF4-FFF2-40B4-BE49-F238E27FC236}">
                <a16:creationId xmlns="" xmlns:a16="http://schemas.microsoft.com/office/drawing/2014/main" id="{7559C6A2-0492-471E-955A-7309F7963456}"/>
              </a:ext>
            </a:extLst>
          </p:cNvPr>
          <p:cNvSpPr/>
          <p:nvPr/>
        </p:nvSpPr>
        <p:spPr>
          <a:xfrm>
            <a:off x="4843788" y="1367625"/>
            <a:ext cx="2189823" cy="400110"/>
          </a:xfrm>
          <a:prstGeom prst="snip1Rect">
            <a:avLst>
              <a:gd name="adj" fmla="val 50000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="" xmlns:a16="http://schemas.microsoft.com/office/drawing/2014/main" id="{5352F56B-C78D-4A0B-A709-D705B69965E5}"/>
              </a:ext>
            </a:extLst>
          </p:cNvPr>
          <p:cNvSpPr/>
          <p:nvPr/>
        </p:nvSpPr>
        <p:spPr>
          <a:xfrm>
            <a:off x="4918674" y="1367625"/>
            <a:ext cx="183405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석탄 사용량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="" xmlns:a16="http://schemas.microsoft.com/office/drawing/2014/main" id="{4DB19BD1-1776-4539-A96F-3D53F989C51F}"/>
              </a:ext>
            </a:extLst>
          </p:cNvPr>
          <p:cNvSpPr/>
          <p:nvPr/>
        </p:nvSpPr>
        <p:spPr>
          <a:xfrm>
            <a:off x="5193481" y="2868901"/>
            <a:ext cx="276057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36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100% </a:t>
            </a:r>
            <a:r>
              <a:rPr lang="ko-KR" altLang="en-US" sz="36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절감</a:t>
            </a:r>
          </a:p>
        </p:txBody>
      </p:sp>
      <p:sp>
        <p:nvSpPr>
          <p:cNvPr id="23" name="사각형: 둥근 모서리 22">
            <a:extLst>
              <a:ext uri="{FF2B5EF4-FFF2-40B4-BE49-F238E27FC236}">
                <a16:creationId xmlns="" xmlns:a16="http://schemas.microsoft.com/office/drawing/2014/main" id="{E00E5ED3-7454-4F22-AB73-FFB9D4A47993}"/>
              </a:ext>
            </a:extLst>
          </p:cNvPr>
          <p:cNvSpPr/>
          <p:nvPr/>
        </p:nvSpPr>
        <p:spPr>
          <a:xfrm flipH="1">
            <a:off x="745978" y="1177325"/>
            <a:ext cx="3459955" cy="2404582"/>
          </a:xfrm>
          <a:prstGeom prst="roundRect">
            <a:avLst>
              <a:gd name="adj" fmla="val 9427"/>
            </a:avLst>
          </a:prstGeom>
          <a:gradFill flip="none" rotWithShape="1">
            <a:gsLst>
              <a:gs pos="100000">
                <a:schemeClr val="bg1">
                  <a:lumMod val="95000"/>
                </a:schemeClr>
              </a:gs>
              <a:gs pos="0">
                <a:schemeClr val="bg1"/>
              </a:gs>
            </a:gsLst>
            <a:lin ang="5400000" scaled="1"/>
            <a:tileRect/>
          </a:gradFill>
          <a:ln w="3175">
            <a:solidFill>
              <a:schemeClr val="bg1">
                <a:lumMod val="75000"/>
              </a:schemeClr>
            </a:solidFill>
          </a:ln>
          <a:effectLst>
            <a:outerShdw blurRad="254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ko-KR" altLang="en-US" sz="600" spc="-15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4" name="사각형: 잘린 한쪽 모서리 23">
            <a:extLst>
              <a:ext uri="{FF2B5EF4-FFF2-40B4-BE49-F238E27FC236}">
                <a16:creationId xmlns="" xmlns:a16="http://schemas.microsoft.com/office/drawing/2014/main" id="{53AA89CA-3781-497F-83AB-70CC9F51F60F}"/>
              </a:ext>
            </a:extLst>
          </p:cNvPr>
          <p:cNvSpPr/>
          <p:nvPr/>
        </p:nvSpPr>
        <p:spPr>
          <a:xfrm>
            <a:off x="745978" y="1367625"/>
            <a:ext cx="2189823" cy="400110"/>
          </a:xfrm>
          <a:prstGeom prst="snip1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그림 24">
            <a:extLst>
              <a:ext uri="{FF2B5EF4-FFF2-40B4-BE49-F238E27FC236}">
                <a16:creationId xmlns="" xmlns:a16="http://schemas.microsoft.com/office/drawing/2014/main" id="{5CB4B86E-BCB3-4830-B239-D9349B91ED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987" t="29390" r="10014" b="58164"/>
          <a:stretch/>
        </p:blipFill>
        <p:spPr>
          <a:xfrm>
            <a:off x="5381085" y="4702064"/>
            <a:ext cx="2385362" cy="853441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="" xmlns:a16="http://schemas.microsoft.com/office/drawing/2014/main" id="{F1DA8B79-4210-40C6-85E7-6DC88F6BB0B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300" t="10052" r="4439" b="76035"/>
          <a:stretch/>
        </p:blipFill>
        <p:spPr>
          <a:xfrm>
            <a:off x="4952685" y="1828072"/>
            <a:ext cx="3242161" cy="954107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="" xmlns:a16="http://schemas.microsoft.com/office/drawing/2014/main" id="{68398A58-CBE0-4EA9-A868-56CDCAFB014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004" t="48410" r="7797" b="37189"/>
          <a:stretch/>
        </p:blipFill>
        <p:spPr>
          <a:xfrm>
            <a:off x="961769" y="1919935"/>
            <a:ext cx="3028373" cy="987552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="" xmlns:a16="http://schemas.microsoft.com/office/drawing/2014/main" id="{0086AF9D-1D3E-435C-A5E3-6FFD98A6E1B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905" t="68456" r="5735" b="21543"/>
          <a:stretch/>
        </p:blipFill>
        <p:spPr>
          <a:xfrm>
            <a:off x="745978" y="4739063"/>
            <a:ext cx="3459955" cy="685800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="" xmlns:a16="http://schemas.microsoft.com/office/drawing/2014/main" id="{15651EAF-8F2A-4CB8-A71C-7841556535E8}"/>
              </a:ext>
            </a:extLst>
          </p:cNvPr>
          <p:cNvSpPr/>
          <p:nvPr/>
        </p:nvSpPr>
        <p:spPr>
          <a:xfrm>
            <a:off x="820864" y="1367625"/>
            <a:ext cx="183405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유류 사용량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="" xmlns:a16="http://schemas.microsoft.com/office/drawing/2014/main" id="{2A17B013-F797-4791-8EEC-7516E410331F}"/>
              </a:ext>
            </a:extLst>
          </p:cNvPr>
          <p:cNvSpPr/>
          <p:nvPr/>
        </p:nvSpPr>
        <p:spPr>
          <a:xfrm>
            <a:off x="1095671" y="2868901"/>
            <a:ext cx="276057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36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50% </a:t>
            </a:r>
            <a:r>
              <a:rPr lang="ko-KR" altLang="en-US" sz="36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절감</a:t>
            </a:r>
          </a:p>
        </p:txBody>
      </p:sp>
    </p:spTree>
    <p:extLst>
      <p:ext uri="{BB962C8B-B14F-4D97-AF65-F5344CB8AC3E}">
        <p14:creationId xmlns:p14="http://schemas.microsoft.com/office/powerpoint/2010/main" val="4048686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B8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="" xmlns:a16="http://schemas.microsoft.com/office/drawing/2014/main" id="{50F1680D-1278-486C-982E-CDE53E4A5067}"/>
              </a:ext>
            </a:extLst>
          </p:cNvPr>
          <p:cNvSpPr/>
          <p:nvPr/>
        </p:nvSpPr>
        <p:spPr>
          <a:xfrm>
            <a:off x="728796" y="429903"/>
            <a:ext cx="809392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어떤 </a:t>
            </a:r>
            <a:r>
              <a:rPr lang="ko-KR" altLang="en-US" sz="2800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옷</a:t>
            </a:r>
            <a:r>
              <a:rPr lang="ko-KR" altLang="en-US" sz="2800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을 선택하겠어요</a:t>
            </a:r>
            <a:r>
              <a:rPr lang="en-US" altLang="ko-KR" sz="28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?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="" xmlns:a16="http://schemas.microsoft.com/office/drawing/2014/main" id="{843B3171-BC87-4548-A81A-8E580E6A3AFB}"/>
              </a:ext>
            </a:extLst>
          </p:cNvPr>
          <p:cNvSpPr/>
          <p:nvPr/>
        </p:nvSpPr>
        <p:spPr>
          <a:xfrm>
            <a:off x="748560" y="1639330"/>
            <a:ext cx="7646881" cy="4503085"/>
          </a:xfrm>
          <a:prstGeom prst="rect">
            <a:avLst/>
          </a:prstGeom>
          <a:solidFill>
            <a:srgbClr val="B1D4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2" name="그림 31">
            <a:extLst>
              <a:ext uri="{FF2B5EF4-FFF2-40B4-BE49-F238E27FC236}">
                <a16:creationId xmlns="" xmlns:a16="http://schemas.microsoft.com/office/drawing/2014/main" id="{CC9D8D6E-8705-4A12-A4EC-6C162E3D6B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60" b="9160"/>
          <a:stretch/>
        </p:blipFill>
        <p:spPr>
          <a:xfrm>
            <a:off x="828675" y="1721708"/>
            <a:ext cx="7486650" cy="4336191"/>
          </a:xfrm>
          <a:prstGeom prst="rect">
            <a:avLst/>
          </a:prstGeom>
        </p:spPr>
      </p:pic>
      <p:grpSp>
        <p:nvGrpSpPr>
          <p:cNvPr id="33" name="그룹 32">
            <a:extLst>
              <a:ext uri="{FF2B5EF4-FFF2-40B4-BE49-F238E27FC236}">
                <a16:creationId xmlns="" xmlns:a16="http://schemas.microsoft.com/office/drawing/2014/main" id="{51B1A9C6-5CBF-4F67-A624-B85E3A82F745}"/>
              </a:ext>
            </a:extLst>
          </p:cNvPr>
          <p:cNvGrpSpPr/>
          <p:nvPr/>
        </p:nvGrpSpPr>
        <p:grpSpPr>
          <a:xfrm>
            <a:off x="1488018" y="2001920"/>
            <a:ext cx="6001817" cy="538903"/>
            <a:chOff x="1488018" y="2014620"/>
            <a:chExt cx="6001817" cy="538903"/>
          </a:xfrm>
        </p:grpSpPr>
        <p:grpSp>
          <p:nvGrpSpPr>
            <p:cNvPr id="34" name="그룹 33">
              <a:extLst>
                <a:ext uri="{FF2B5EF4-FFF2-40B4-BE49-F238E27FC236}">
                  <a16:creationId xmlns="" xmlns:a16="http://schemas.microsoft.com/office/drawing/2014/main" id="{92A55951-AA8D-40A4-8EAD-76DB8E4AD335}"/>
                </a:ext>
              </a:extLst>
            </p:cNvPr>
            <p:cNvGrpSpPr/>
            <p:nvPr/>
          </p:nvGrpSpPr>
          <p:grpSpPr>
            <a:xfrm>
              <a:off x="1488018" y="2014620"/>
              <a:ext cx="5772318" cy="538903"/>
              <a:chOff x="2050864" y="2014620"/>
              <a:chExt cx="4646626" cy="538903"/>
            </a:xfrm>
          </p:grpSpPr>
          <p:sp>
            <p:nvSpPr>
              <p:cNvPr id="36" name="직사각형 35">
                <a:extLst>
                  <a:ext uri="{FF2B5EF4-FFF2-40B4-BE49-F238E27FC236}">
                    <a16:creationId xmlns="" xmlns:a16="http://schemas.microsoft.com/office/drawing/2014/main" id="{0685679F-ACE8-4B02-8C58-139C2EC2605C}"/>
                  </a:ext>
                </a:extLst>
              </p:cNvPr>
              <p:cNvSpPr/>
              <p:nvPr/>
            </p:nvSpPr>
            <p:spPr>
              <a:xfrm>
                <a:off x="2050864" y="2014620"/>
                <a:ext cx="4646626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2800" dirty="0" err="1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지속가능한</a:t>
                </a:r>
                <a:r>
                  <a:rPr lang="ko-KR" altLang="en-US" sz="28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 패션을 위한 </a:t>
                </a:r>
                <a:r>
                  <a:rPr lang="ko-KR" altLang="en-US" sz="28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DBFF8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우리의 노력</a:t>
                </a:r>
              </a:p>
            </p:txBody>
          </p:sp>
          <p:cxnSp>
            <p:nvCxnSpPr>
              <p:cNvPr id="37" name="직선 연결선 36">
                <a:extLst>
                  <a:ext uri="{FF2B5EF4-FFF2-40B4-BE49-F238E27FC236}">
                    <a16:creationId xmlns="" xmlns:a16="http://schemas.microsoft.com/office/drawing/2014/main" id="{7306785B-C615-49A3-BB95-73803346A7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00604" y="2553523"/>
                <a:ext cx="4347146" cy="0"/>
              </a:xfrm>
              <a:prstGeom prst="line">
                <a:avLst/>
              </a:prstGeom>
              <a:ln w="28575" cap="rnd">
                <a:solidFill>
                  <a:schemeClr val="accent6">
                    <a:lumMod val="60000"/>
                    <a:lumOff val="4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35" name="그림 34">
              <a:extLst>
                <a:ext uri="{FF2B5EF4-FFF2-40B4-BE49-F238E27FC236}">
                  <a16:creationId xmlns="" xmlns:a16="http://schemas.microsoft.com/office/drawing/2014/main" id="{344F6235-C990-4113-9DDD-A6EA0A5270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83464" y="2123231"/>
              <a:ext cx="406371" cy="406371"/>
            </a:xfrm>
            <a:prstGeom prst="rect">
              <a:avLst/>
            </a:prstGeom>
          </p:spPr>
        </p:pic>
      </p:grpSp>
      <p:sp>
        <p:nvSpPr>
          <p:cNvPr id="38" name="사각형: 둥근 모서리 37">
            <a:extLst>
              <a:ext uri="{FF2B5EF4-FFF2-40B4-BE49-F238E27FC236}">
                <a16:creationId xmlns="" xmlns:a16="http://schemas.microsoft.com/office/drawing/2014/main" id="{33931D09-365D-4D78-BEE3-5A80FD9D4782}"/>
              </a:ext>
            </a:extLst>
          </p:cNvPr>
          <p:cNvSpPr/>
          <p:nvPr/>
        </p:nvSpPr>
        <p:spPr>
          <a:xfrm>
            <a:off x="1488017" y="2718487"/>
            <a:ext cx="6001817" cy="3085922"/>
          </a:xfrm>
          <a:prstGeom prst="roundRect">
            <a:avLst>
              <a:gd name="adj" fmla="val 5293"/>
            </a:avLst>
          </a:prstGeom>
          <a:solidFill>
            <a:srgbClr val="B1D476">
              <a:alpha val="8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9" name="그룹 38">
            <a:extLst>
              <a:ext uri="{FF2B5EF4-FFF2-40B4-BE49-F238E27FC236}">
                <a16:creationId xmlns="" xmlns:a16="http://schemas.microsoft.com/office/drawing/2014/main" id="{3D487953-0E6F-406A-A7F4-D1640080269B}"/>
              </a:ext>
            </a:extLst>
          </p:cNvPr>
          <p:cNvGrpSpPr/>
          <p:nvPr/>
        </p:nvGrpSpPr>
        <p:grpSpPr>
          <a:xfrm>
            <a:off x="1864698" y="2906744"/>
            <a:ext cx="5268750" cy="2714563"/>
            <a:chOff x="2284264" y="3062701"/>
            <a:chExt cx="4575472" cy="2533206"/>
          </a:xfrm>
        </p:grpSpPr>
        <p:grpSp>
          <p:nvGrpSpPr>
            <p:cNvPr id="40" name="그룹 39">
              <a:extLst>
                <a:ext uri="{FF2B5EF4-FFF2-40B4-BE49-F238E27FC236}">
                  <a16:creationId xmlns="" xmlns:a16="http://schemas.microsoft.com/office/drawing/2014/main" id="{5D281C00-19B9-4499-ADEF-25C7AB4CB160}"/>
                </a:ext>
              </a:extLst>
            </p:cNvPr>
            <p:cNvGrpSpPr/>
            <p:nvPr/>
          </p:nvGrpSpPr>
          <p:grpSpPr>
            <a:xfrm>
              <a:off x="2284264" y="3062701"/>
              <a:ext cx="4575472" cy="755848"/>
              <a:chOff x="1911054" y="3138901"/>
              <a:chExt cx="4575472" cy="755848"/>
            </a:xfrm>
          </p:grpSpPr>
          <p:grpSp>
            <p:nvGrpSpPr>
              <p:cNvPr id="55" name="그룹 54">
                <a:extLst>
                  <a:ext uri="{FF2B5EF4-FFF2-40B4-BE49-F238E27FC236}">
                    <a16:creationId xmlns="" xmlns:a16="http://schemas.microsoft.com/office/drawing/2014/main" id="{68177DFE-7131-4DA7-8DE2-0D16E32F97B7}"/>
                  </a:ext>
                </a:extLst>
              </p:cNvPr>
              <p:cNvGrpSpPr/>
              <p:nvPr/>
            </p:nvGrpSpPr>
            <p:grpSpPr>
              <a:xfrm>
                <a:off x="2175916" y="3138901"/>
                <a:ext cx="4310610" cy="755848"/>
                <a:chOff x="1956841" y="3148426"/>
                <a:chExt cx="4310610" cy="755848"/>
              </a:xfrm>
            </p:grpSpPr>
            <p:sp>
              <p:nvSpPr>
                <p:cNvPr id="59" name="직사각형 58">
                  <a:extLst>
                    <a:ext uri="{FF2B5EF4-FFF2-40B4-BE49-F238E27FC236}">
                      <a16:creationId xmlns="" xmlns:a16="http://schemas.microsoft.com/office/drawing/2014/main" id="{3B4B70E3-0640-4DD0-9590-D56FF2EA9798}"/>
                    </a:ext>
                  </a:extLst>
                </p:cNvPr>
                <p:cNvSpPr/>
                <p:nvPr/>
              </p:nvSpPr>
              <p:spPr>
                <a:xfrm>
                  <a:off x="1966366" y="3194877"/>
                  <a:ext cx="2612493" cy="34290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0" name="직사각형 59">
                  <a:extLst>
                    <a:ext uri="{FF2B5EF4-FFF2-40B4-BE49-F238E27FC236}">
                      <a16:creationId xmlns="" xmlns:a16="http://schemas.microsoft.com/office/drawing/2014/main" id="{2B5E66DA-37A7-484E-A767-DD5DC7756304}"/>
                    </a:ext>
                  </a:extLst>
                </p:cNvPr>
                <p:cNvSpPr/>
                <p:nvPr/>
              </p:nvSpPr>
              <p:spPr>
                <a:xfrm>
                  <a:off x="1956841" y="3148426"/>
                  <a:ext cx="4310610" cy="755848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10000"/>
                    </a:lnSpc>
                  </a:pPr>
                  <a:r>
                    <a:rPr lang="ko-KR" altLang="en-US" sz="2000" dirty="0">
                      <a:ln>
                        <a:solidFill>
                          <a:schemeClr val="accent1">
                            <a:shade val="50000"/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환경 규제가 엄격한 나라에서 생산하는</a:t>
                  </a:r>
                  <a:endParaRPr lang="en-US" altLang="ko-KR" sz="20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  <a:p>
                  <a:pPr>
                    <a:lnSpc>
                      <a:spcPct val="110000"/>
                    </a:lnSpc>
                  </a:pPr>
                  <a:r>
                    <a:rPr lang="ko-KR" altLang="en-US" sz="2000" dirty="0">
                      <a:ln>
                        <a:solidFill>
                          <a:schemeClr val="accent1">
                            <a:shade val="50000"/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브랜드 옷을 이용한다</a:t>
                  </a:r>
                  <a:r>
                    <a:rPr lang="en-US" altLang="ko-KR" sz="2000" dirty="0">
                      <a:ln>
                        <a:solidFill>
                          <a:schemeClr val="accent1">
                            <a:shade val="50000"/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.</a:t>
                  </a:r>
                  <a:endParaRPr lang="ko-KR" altLang="en-US" sz="20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</p:grpSp>
          <p:grpSp>
            <p:nvGrpSpPr>
              <p:cNvPr id="56" name="그룹 55">
                <a:extLst>
                  <a:ext uri="{FF2B5EF4-FFF2-40B4-BE49-F238E27FC236}">
                    <a16:creationId xmlns="" xmlns:a16="http://schemas.microsoft.com/office/drawing/2014/main" id="{3C9D56D4-3E07-48C6-99F7-4E667EEA8D0A}"/>
                  </a:ext>
                </a:extLst>
              </p:cNvPr>
              <p:cNvGrpSpPr/>
              <p:nvPr/>
            </p:nvGrpSpPr>
            <p:grpSpPr>
              <a:xfrm>
                <a:off x="1911054" y="3247205"/>
                <a:ext cx="219193" cy="219193"/>
                <a:chOff x="-1586326" y="3254257"/>
                <a:chExt cx="283520" cy="283520"/>
              </a:xfrm>
            </p:grpSpPr>
            <p:sp>
              <p:nvSpPr>
                <p:cNvPr id="57" name="직사각형 56">
                  <a:extLst>
                    <a:ext uri="{FF2B5EF4-FFF2-40B4-BE49-F238E27FC236}">
                      <a16:creationId xmlns="" xmlns:a16="http://schemas.microsoft.com/office/drawing/2014/main" id="{292006E7-7359-4F00-B115-C0D2D0C27817}"/>
                    </a:ext>
                  </a:extLst>
                </p:cNvPr>
                <p:cNvSpPr/>
                <p:nvPr/>
              </p:nvSpPr>
              <p:spPr>
                <a:xfrm>
                  <a:off x="-1555750" y="3263900"/>
                  <a:ext cx="228600" cy="24765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58" name="그림 229">
                  <a:extLst>
                    <a:ext uri="{FF2B5EF4-FFF2-40B4-BE49-F238E27FC236}">
                      <a16:creationId xmlns="" xmlns:a16="http://schemas.microsoft.com/office/drawing/2014/main" id="{B4ADF9D0-4DBA-433C-8A10-2E87F9FF788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-1586326" y="3254257"/>
                  <a:ext cx="283520" cy="28352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  <p:grpSp>
          <p:nvGrpSpPr>
            <p:cNvPr id="41" name="그룹 40">
              <a:extLst>
                <a:ext uri="{FF2B5EF4-FFF2-40B4-BE49-F238E27FC236}">
                  <a16:creationId xmlns="" xmlns:a16="http://schemas.microsoft.com/office/drawing/2014/main" id="{17284810-E24A-4E74-8736-B03195517404}"/>
                </a:ext>
              </a:extLst>
            </p:cNvPr>
            <p:cNvGrpSpPr/>
            <p:nvPr/>
          </p:nvGrpSpPr>
          <p:grpSpPr>
            <a:xfrm>
              <a:off x="2284264" y="3951380"/>
              <a:ext cx="4575472" cy="755848"/>
              <a:chOff x="1911054" y="3895617"/>
              <a:chExt cx="4575472" cy="755848"/>
            </a:xfrm>
          </p:grpSpPr>
          <p:grpSp>
            <p:nvGrpSpPr>
              <p:cNvPr id="49" name="그룹 48">
                <a:extLst>
                  <a:ext uri="{FF2B5EF4-FFF2-40B4-BE49-F238E27FC236}">
                    <a16:creationId xmlns="" xmlns:a16="http://schemas.microsoft.com/office/drawing/2014/main" id="{95711994-FCED-40A5-A5EB-5E9F80FE018C}"/>
                  </a:ext>
                </a:extLst>
              </p:cNvPr>
              <p:cNvGrpSpPr/>
              <p:nvPr/>
            </p:nvGrpSpPr>
            <p:grpSpPr>
              <a:xfrm>
                <a:off x="2175916" y="3895617"/>
                <a:ext cx="4310610" cy="755848"/>
                <a:chOff x="1956841" y="3905142"/>
                <a:chExt cx="4310610" cy="755848"/>
              </a:xfrm>
            </p:grpSpPr>
            <p:sp>
              <p:nvSpPr>
                <p:cNvPr id="53" name="직사각형 52">
                  <a:extLst>
                    <a:ext uri="{FF2B5EF4-FFF2-40B4-BE49-F238E27FC236}">
                      <a16:creationId xmlns="" xmlns:a16="http://schemas.microsoft.com/office/drawing/2014/main" id="{63DC3793-7C48-445D-82B5-A37FC65F165D}"/>
                    </a:ext>
                  </a:extLst>
                </p:cNvPr>
                <p:cNvSpPr/>
                <p:nvPr/>
              </p:nvSpPr>
              <p:spPr>
                <a:xfrm>
                  <a:off x="1966366" y="4301301"/>
                  <a:ext cx="3373730" cy="34290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4" name="직사각형 53">
                  <a:extLst>
                    <a:ext uri="{FF2B5EF4-FFF2-40B4-BE49-F238E27FC236}">
                      <a16:creationId xmlns="" xmlns:a16="http://schemas.microsoft.com/office/drawing/2014/main" id="{F7847A88-EFC2-49CB-92A0-35CCE7BC7F90}"/>
                    </a:ext>
                  </a:extLst>
                </p:cNvPr>
                <p:cNvSpPr/>
                <p:nvPr/>
              </p:nvSpPr>
              <p:spPr>
                <a:xfrm>
                  <a:off x="1956841" y="3905142"/>
                  <a:ext cx="4310610" cy="755848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10000"/>
                    </a:lnSpc>
                  </a:pPr>
                  <a:r>
                    <a:rPr lang="ko-KR" altLang="en-US" sz="2000">
                      <a:ln>
                        <a:solidFill>
                          <a:schemeClr val="accent1">
                            <a:shade val="50000"/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삼베</a:t>
                  </a:r>
                  <a:r>
                    <a:rPr lang="en-US" altLang="ko-KR" sz="2000">
                      <a:ln>
                        <a:solidFill>
                          <a:schemeClr val="accent1">
                            <a:shade val="50000"/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, </a:t>
                  </a:r>
                  <a:r>
                    <a:rPr lang="ko-KR" altLang="en-US" sz="2000">
                      <a:ln>
                        <a:solidFill>
                          <a:schemeClr val="accent1">
                            <a:shade val="50000"/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린넨</a:t>
                  </a:r>
                  <a:r>
                    <a:rPr lang="en-US" altLang="ko-KR" sz="2000">
                      <a:ln>
                        <a:solidFill>
                          <a:schemeClr val="accent1">
                            <a:shade val="50000"/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, </a:t>
                  </a:r>
                  <a:r>
                    <a:rPr lang="ko-KR" altLang="en-US" sz="2000">
                      <a:ln>
                        <a:solidFill>
                          <a:schemeClr val="accent1">
                            <a:shade val="50000"/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대나무 섬유와 같은</a:t>
                  </a:r>
                  <a:endParaRPr lang="en-US" altLang="ko-KR" sz="200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  <a:p>
                  <a:pPr>
                    <a:lnSpc>
                      <a:spcPct val="110000"/>
                    </a:lnSpc>
                  </a:pPr>
                  <a:r>
                    <a:rPr lang="ko-KR" altLang="en-US" sz="2000">
                      <a:ln>
                        <a:solidFill>
                          <a:schemeClr val="accent1">
                            <a:shade val="50000"/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천연 섬유로 만들어진 옷을 구매한다</a:t>
                  </a:r>
                  <a:r>
                    <a:rPr lang="en-US" altLang="ko-KR" sz="2000">
                      <a:ln>
                        <a:solidFill>
                          <a:schemeClr val="accent1">
                            <a:shade val="50000"/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.</a:t>
                  </a:r>
                  <a:endParaRPr lang="ko-KR" altLang="en-US" sz="200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</p:grpSp>
          <p:grpSp>
            <p:nvGrpSpPr>
              <p:cNvPr id="50" name="그룹 49">
                <a:extLst>
                  <a:ext uri="{FF2B5EF4-FFF2-40B4-BE49-F238E27FC236}">
                    <a16:creationId xmlns="" xmlns:a16="http://schemas.microsoft.com/office/drawing/2014/main" id="{B3460BA4-890A-4CB5-B75E-D49042716886}"/>
                  </a:ext>
                </a:extLst>
              </p:cNvPr>
              <p:cNvGrpSpPr/>
              <p:nvPr/>
            </p:nvGrpSpPr>
            <p:grpSpPr>
              <a:xfrm>
                <a:off x="1911054" y="4015555"/>
                <a:ext cx="219193" cy="219193"/>
                <a:chOff x="-1586326" y="3254257"/>
                <a:chExt cx="283520" cy="283520"/>
              </a:xfrm>
            </p:grpSpPr>
            <p:sp>
              <p:nvSpPr>
                <p:cNvPr id="51" name="직사각형 50">
                  <a:extLst>
                    <a:ext uri="{FF2B5EF4-FFF2-40B4-BE49-F238E27FC236}">
                      <a16:creationId xmlns="" xmlns:a16="http://schemas.microsoft.com/office/drawing/2014/main" id="{21C01BCB-9180-4F4E-8A61-0A05E63FD433}"/>
                    </a:ext>
                  </a:extLst>
                </p:cNvPr>
                <p:cNvSpPr/>
                <p:nvPr/>
              </p:nvSpPr>
              <p:spPr>
                <a:xfrm>
                  <a:off x="-1555750" y="3263900"/>
                  <a:ext cx="228600" cy="24765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52" name="그림 229">
                  <a:extLst>
                    <a:ext uri="{FF2B5EF4-FFF2-40B4-BE49-F238E27FC236}">
                      <a16:creationId xmlns="" xmlns:a16="http://schemas.microsoft.com/office/drawing/2014/main" id="{B1321833-D6FB-489E-8CED-5E0732D4BF3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-1586326" y="3254257"/>
                  <a:ext cx="283520" cy="28352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  <p:grpSp>
          <p:nvGrpSpPr>
            <p:cNvPr id="42" name="그룹 41">
              <a:extLst>
                <a:ext uri="{FF2B5EF4-FFF2-40B4-BE49-F238E27FC236}">
                  <a16:creationId xmlns="" xmlns:a16="http://schemas.microsoft.com/office/drawing/2014/main" id="{7EAFF88F-AC71-460A-B42F-3AD209B875AD}"/>
                </a:ext>
              </a:extLst>
            </p:cNvPr>
            <p:cNvGrpSpPr/>
            <p:nvPr/>
          </p:nvGrpSpPr>
          <p:grpSpPr>
            <a:xfrm>
              <a:off x="2284264" y="4840059"/>
              <a:ext cx="4575472" cy="755848"/>
              <a:chOff x="1911054" y="4794339"/>
              <a:chExt cx="4575472" cy="755848"/>
            </a:xfrm>
          </p:grpSpPr>
          <p:grpSp>
            <p:nvGrpSpPr>
              <p:cNvPr id="43" name="그룹 42">
                <a:extLst>
                  <a:ext uri="{FF2B5EF4-FFF2-40B4-BE49-F238E27FC236}">
                    <a16:creationId xmlns="" xmlns:a16="http://schemas.microsoft.com/office/drawing/2014/main" id="{4E094751-4768-4C41-AC57-577A1794A510}"/>
                  </a:ext>
                </a:extLst>
              </p:cNvPr>
              <p:cNvGrpSpPr/>
              <p:nvPr/>
            </p:nvGrpSpPr>
            <p:grpSpPr>
              <a:xfrm>
                <a:off x="2175916" y="4794339"/>
                <a:ext cx="4310610" cy="755848"/>
                <a:chOff x="1956841" y="4803864"/>
                <a:chExt cx="4310610" cy="755848"/>
              </a:xfrm>
            </p:grpSpPr>
            <p:sp>
              <p:nvSpPr>
                <p:cNvPr id="47" name="직사각형 46">
                  <a:extLst>
                    <a:ext uri="{FF2B5EF4-FFF2-40B4-BE49-F238E27FC236}">
                      <a16:creationId xmlns="" xmlns:a16="http://schemas.microsoft.com/office/drawing/2014/main" id="{A5275184-849F-4D3E-B156-D10035FF2310}"/>
                    </a:ext>
                  </a:extLst>
                </p:cNvPr>
                <p:cNvSpPr/>
                <p:nvPr/>
              </p:nvSpPr>
              <p:spPr>
                <a:xfrm>
                  <a:off x="1966366" y="5197413"/>
                  <a:ext cx="3163418" cy="34290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8" name="직사각형 47">
                  <a:extLst>
                    <a:ext uri="{FF2B5EF4-FFF2-40B4-BE49-F238E27FC236}">
                      <a16:creationId xmlns="" xmlns:a16="http://schemas.microsoft.com/office/drawing/2014/main" id="{483403DE-3FF1-495E-B0CA-5E3E7911E374}"/>
                    </a:ext>
                  </a:extLst>
                </p:cNvPr>
                <p:cNvSpPr/>
                <p:nvPr/>
              </p:nvSpPr>
              <p:spPr>
                <a:xfrm>
                  <a:off x="1956841" y="4803864"/>
                  <a:ext cx="4310610" cy="755848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10000"/>
                    </a:lnSpc>
                  </a:pPr>
                  <a:r>
                    <a:rPr lang="ko-KR" altLang="en-US" sz="2000">
                      <a:ln>
                        <a:solidFill>
                          <a:schemeClr val="accent1">
                            <a:shade val="50000"/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패스트 패션의 이용을 줄이고</a:t>
                  </a:r>
                  <a:r>
                    <a:rPr lang="en-US" altLang="ko-KR" sz="2000">
                      <a:ln>
                        <a:solidFill>
                          <a:schemeClr val="accent1">
                            <a:shade val="50000"/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,</a:t>
                  </a:r>
                </a:p>
                <a:p>
                  <a:pPr>
                    <a:lnSpc>
                      <a:spcPct val="110000"/>
                    </a:lnSpc>
                  </a:pPr>
                  <a:r>
                    <a:rPr lang="ko-KR" altLang="en-US" sz="2000">
                      <a:ln>
                        <a:solidFill>
                          <a:schemeClr val="accent1">
                            <a:shade val="50000"/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꼭 필요한 옷만 구매해서 오래 입는다</a:t>
                  </a:r>
                  <a:r>
                    <a:rPr lang="en-US" altLang="ko-KR" sz="2000">
                      <a:ln>
                        <a:solidFill>
                          <a:schemeClr val="accent1">
                            <a:shade val="50000"/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.</a:t>
                  </a:r>
                  <a:endParaRPr lang="ko-KR" altLang="en-US" sz="200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</p:grpSp>
          <p:grpSp>
            <p:nvGrpSpPr>
              <p:cNvPr id="44" name="그룹 43">
                <a:extLst>
                  <a:ext uri="{FF2B5EF4-FFF2-40B4-BE49-F238E27FC236}">
                    <a16:creationId xmlns="" xmlns:a16="http://schemas.microsoft.com/office/drawing/2014/main" id="{76CBFB2D-8378-4B58-8957-B2486619E8BB}"/>
                  </a:ext>
                </a:extLst>
              </p:cNvPr>
              <p:cNvGrpSpPr/>
              <p:nvPr/>
            </p:nvGrpSpPr>
            <p:grpSpPr>
              <a:xfrm>
                <a:off x="1911054" y="4902015"/>
                <a:ext cx="219193" cy="219193"/>
                <a:chOff x="-1586326" y="3254257"/>
                <a:chExt cx="283520" cy="283520"/>
              </a:xfrm>
            </p:grpSpPr>
            <p:sp>
              <p:nvSpPr>
                <p:cNvPr id="45" name="직사각형 44">
                  <a:extLst>
                    <a:ext uri="{FF2B5EF4-FFF2-40B4-BE49-F238E27FC236}">
                      <a16:creationId xmlns="" xmlns:a16="http://schemas.microsoft.com/office/drawing/2014/main" id="{2D04477A-2DF4-48C5-92AA-87C27B072BAF}"/>
                    </a:ext>
                  </a:extLst>
                </p:cNvPr>
                <p:cNvSpPr/>
                <p:nvPr/>
              </p:nvSpPr>
              <p:spPr>
                <a:xfrm>
                  <a:off x="-1555750" y="3263900"/>
                  <a:ext cx="228600" cy="24765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46" name="그림 229">
                  <a:extLst>
                    <a:ext uri="{FF2B5EF4-FFF2-40B4-BE49-F238E27FC236}">
                      <a16:creationId xmlns="" xmlns:a16="http://schemas.microsoft.com/office/drawing/2014/main" id="{5217DBE3-7587-4CA6-8A36-BD740DEF871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-1586326" y="3254257"/>
                  <a:ext cx="283520" cy="28352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</p:grpSp>
      <p:sp>
        <p:nvSpPr>
          <p:cNvPr id="61" name="TextBox 60">
            <a:extLst>
              <a:ext uri="{FF2B5EF4-FFF2-40B4-BE49-F238E27FC236}">
                <a16:creationId xmlns="" xmlns:a16="http://schemas.microsoft.com/office/drawing/2014/main" id="{EF489889-C327-43FA-8605-D93839C8F559}"/>
              </a:ext>
            </a:extLst>
          </p:cNvPr>
          <p:cNvSpPr txBox="1"/>
          <p:nvPr/>
        </p:nvSpPr>
        <p:spPr>
          <a:xfrm>
            <a:off x="2250679" y="6166510"/>
            <a:ext cx="621030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900" dirty="0" smtClean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9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출처 </a:t>
            </a:r>
            <a:r>
              <a:rPr lang="en-US" altLang="ko-KR" sz="9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9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키즈현대</a:t>
            </a:r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(https://</a:t>
            </a:r>
            <a:r>
              <a:rPr lang="en-US" altLang="ko-KR" sz="9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kidshyundai.tistory.com/1086</a:t>
            </a:r>
            <a:r>
              <a:rPr lang="en-US" altLang="ko-KR" sz="900" dirty="0" smtClean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</a:t>
            </a:r>
            <a:endParaRPr lang="en-US" altLang="ko-KR" sz="90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10621938"/>
      </p:ext>
    </p:extLst>
  </p:cSld>
  <p:clrMapOvr>
    <a:masterClrMapping/>
  </p:clrMapOvr>
</p:sld>
</file>

<file path=ppt/theme/theme1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2550</TotalTime>
  <Words>332</Words>
  <Application>Microsoft Office PowerPoint</Application>
  <PresentationFormat>화면 슬라이드 쇼(4:3)</PresentationFormat>
  <Paragraphs>108</Paragraphs>
  <Slides>10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10</vt:i4>
      </vt:variant>
    </vt:vector>
  </HeadingPairs>
  <TitlesOfParts>
    <vt:vector size="22" baseType="lpstr">
      <vt:lpstr>Calibri Light</vt:lpstr>
      <vt:lpstr>Wingdings</vt:lpstr>
      <vt:lpstr>Arial</vt:lpstr>
      <vt:lpstr>나눔스퀘어</vt:lpstr>
      <vt:lpstr>맑은 고딕</vt:lpstr>
      <vt:lpstr>나눔스퀘어 Bold</vt:lpstr>
      <vt:lpstr>KoPub돋움체 Medium</vt:lpstr>
      <vt:lpstr>나눔스퀘어 ExtraBold</vt:lpstr>
      <vt:lpstr>Calibri</vt:lpstr>
      <vt:lpstr>나눔고딕</vt:lpstr>
      <vt:lpstr>디자인 사용자 지정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k16184</dc:creator>
  <cp:lastModifiedBy>Owner</cp:lastModifiedBy>
  <cp:revision>462</cp:revision>
  <dcterms:created xsi:type="dcterms:W3CDTF">2020-10-16T02:52:24Z</dcterms:created>
  <dcterms:modified xsi:type="dcterms:W3CDTF">2021-03-31T07:45:53Z</dcterms:modified>
</cp:coreProperties>
</file>